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121666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2286" y="1037189"/>
            <a:ext cx="5707429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0680" y="1581419"/>
            <a:ext cx="732729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023" y="171566"/>
            <a:ext cx="71767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300" i="0" spc="105" dirty="0"/>
              <a:t>Mount </a:t>
            </a:r>
            <a:r>
              <a:rPr sz="3300" i="0" spc="110" dirty="0"/>
              <a:t>Sinai </a:t>
            </a:r>
            <a:r>
              <a:rPr sz="3300" i="0" spc="125" dirty="0"/>
              <a:t>Adolescent </a:t>
            </a:r>
            <a:r>
              <a:rPr sz="3300" i="0" spc="114" dirty="0"/>
              <a:t>Health</a:t>
            </a:r>
            <a:r>
              <a:rPr sz="3300" i="0" spc="780" dirty="0"/>
              <a:t> </a:t>
            </a:r>
            <a:r>
              <a:rPr sz="3300" i="0" spc="114" dirty="0"/>
              <a:t>Center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3513761" y="809914"/>
            <a:ext cx="5159457" cy="526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5"/>
            <a:ext cx="8561957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8148" y="1037190"/>
            <a:ext cx="4131310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pc="5" dirty="0"/>
              <a:t>Congratulations </a:t>
            </a:r>
            <a:r>
              <a:rPr dirty="0"/>
              <a:t>to</a:t>
            </a:r>
            <a:r>
              <a:rPr spc="-35" dirty="0"/>
              <a:t> </a:t>
            </a:r>
            <a:r>
              <a:rPr spc="5" dirty="0"/>
              <a:t>the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443380" y="1581419"/>
            <a:ext cx="7327290" cy="45095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pc="10" dirty="0"/>
              <a:t>Mount </a:t>
            </a:r>
            <a:r>
              <a:rPr spc="5" dirty="0"/>
              <a:t>Sinai Adolescent </a:t>
            </a:r>
            <a:r>
              <a:rPr dirty="0"/>
              <a:t>Health</a:t>
            </a:r>
            <a:r>
              <a:rPr spc="30" dirty="0"/>
              <a:t> </a:t>
            </a:r>
            <a:r>
              <a:rPr spc="5" dirty="0"/>
              <a:t>Center</a:t>
            </a:r>
          </a:p>
          <a:p>
            <a:pPr algn="ctr">
              <a:spcBef>
                <a:spcPts val="25"/>
              </a:spcBef>
            </a:pPr>
            <a:r>
              <a:rPr b="0" spc="10" dirty="0"/>
              <a:t>on </a:t>
            </a:r>
            <a:r>
              <a:rPr b="0" spc="5" dirty="0"/>
              <a:t>another fabulous</a:t>
            </a:r>
            <a:r>
              <a:rPr b="0" spc="20" dirty="0"/>
              <a:t> </a:t>
            </a:r>
            <a:r>
              <a:rPr b="0" spc="5" dirty="0"/>
              <a:t>year</a:t>
            </a:r>
          </a:p>
          <a:p>
            <a:pPr marL="635" algn="ctr">
              <a:spcBef>
                <a:spcPts val="25"/>
              </a:spcBef>
            </a:pPr>
            <a:r>
              <a:rPr b="0" spc="10" dirty="0"/>
              <a:t>and </a:t>
            </a:r>
            <a:r>
              <a:rPr b="0" dirty="0">
                <a:latin typeface="Times New Roman"/>
                <a:cs typeface="Times New Roman"/>
              </a:rPr>
              <a:t>to </a:t>
            </a:r>
            <a:r>
              <a:rPr b="0" spc="5" dirty="0"/>
              <a:t>the sensational </a:t>
            </a:r>
            <a:r>
              <a:rPr b="0" dirty="0">
                <a:latin typeface="Times New Roman"/>
                <a:cs typeface="Times New Roman"/>
              </a:rPr>
              <a:t>leadership</a:t>
            </a:r>
            <a:r>
              <a:rPr b="0" spc="45" dirty="0"/>
              <a:t> </a:t>
            </a:r>
            <a:r>
              <a:rPr b="0" spc="10" dirty="0"/>
              <a:t>of</a:t>
            </a:r>
          </a:p>
          <a:p>
            <a:pPr marR="107950" algn="ctr">
              <a:spcBef>
                <a:spcPts val="25"/>
              </a:spcBef>
            </a:pPr>
            <a:r>
              <a:rPr spc="10" dirty="0"/>
              <a:t>Dr. Angela</a:t>
            </a:r>
            <a:r>
              <a:rPr spc="40" dirty="0"/>
              <a:t> </a:t>
            </a:r>
            <a:r>
              <a:rPr spc="10" dirty="0"/>
              <a:t>Diaz</a:t>
            </a:r>
          </a:p>
          <a:p>
            <a:pPr>
              <a:lnSpc>
                <a:spcPct val="100000"/>
              </a:lnSpc>
            </a:pPr>
            <a:endParaRPr sz="3900"/>
          </a:p>
          <a:p>
            <a:pPr>
              <a:spcBef>
                <a:spcPts val="30"/>
              </a:spcBef>
            </a:pPr>
            <a:endParaRPr sz="3900"/>
          </a:p>
          <a:p>
            <a:pPr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Warmly,</a:t>
            </a:r>
          </a:p>
          <a:p>
            <a:pPr marL="81280" algn="ctr">
              <a:spcBef>
                <a:spcPts val="25"/>
              </a:spcBef>
            </a:pPr>
            <a:r>
              <a:rPr sz="3650" spc="20" dirty="0"/>
              <a:t>The </a:t>
            </a:r>
            <a:r>
              <a:rPr sz="3650" spc="15" dirty="0"/>
              <a:t>Sacks</a:t>
            </a:r>
            <a:r>
              <a:rPr sz="3650" spc="-65" dirty="0"/>
              <a:t> </a:t>
            </a:r>
            <a:r>
              <a:rPr sz="3650" spc="30" dirty="0"/>
              <a:t>Family</a:t>
            </a:r>
            <a:endParaRPr sz="36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570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21079" y="1037189"/>
            <a:ext cx="5547360" cy="500842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7834">
              <a:spcBef>
                <a:spcPts val="125"/>
              </a:spcBef>
            </a:pPr>
            <a:r>
              <a:rPr sz="3550" i="1" dirty="0">
                <a:latin typeface="Times New Roman"/>
                <a:cs typeface="Times New Roman"/>
              </a:rPr>
              <a:t>In </a:t>
            </a:r>
            <a:r>
              <a:rPr sz="3550" i="1" spc="10" dirty="0">
                <a:latin typeface="Times New Roman"/>
                <a:cs typeface="Times New Roman"/>
              </a:rPr>
              <a:t>honor of </a:t>
            </a:r>
            <a:r>
              <a:rPr sz="3550" b="1" i="1" spc="5" dirty="0">
                <a:latin typeface="Times New Roman"/>
                <a:cs typeface="Times New Roman"/>
              </a:rPr>
              <a:t>Peter </a:t>
            </a:r>
            <a:r>
              <a:rPr sz="3550" b="1" i="1" spc="15" dirty="0">
                <a:latin typeface="Times New Roman"/>
                <a:cs typeface="Times New Roman"/>
              </a:rPr>
              <a:t>F.</a:t>
            </a:r>
            <a:r>
              <a:rPr sz="3550" b="1" i="1" spc="35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May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170815" marR="169545" algn="ctr">
              <a:lnSpc>
                <a:spcPct val="100600"/>
              </a:lnSpc>
            </a:pPr>
            <a:r>
              <a:rPr sz="3550" i="1" spc="15" dirty="0">
                <a:latin typeface="Times New Roman"/>
                <a:cs typeface="Times New Roman"/>
              </a:rPr>
              <a:t>Dad, we </a:t>
            </a:r>
            <a:r>
              <a:rPr sz="3550" i="1" spc="5" dirty="0">
                <a:latin typeface="Times New Roman"/>
                <a:cs typeface="Times New Roman"/>
              </a:rPr>
              <a:t>are so </a:t>
            </a:r>
            <a:r>
              <a:rPr sz="3550" i="1" spc="10" dirty="0">
                <a:latin typeface="Times New Roman"/>
                <a:cs typeface="Times New Roman"/>
              </a:rPr>
              <a:t>proud of you  and </a:t>
            </a:r>
            <a:r>
              <a:rPr sz="3550" i="1" dirty="0">
                <a:latin typeface="Times New Roman"/>
                <a:cs typeface="Times New Roman"/>
              </a:rPr>
              <a:t>all </a:t>
            </a:r>
            <a:r>
              <a:rPr sz="3550" i="1" spc="10" dirty="0">
                <a:latin typeface="Times New Roman"/>
                <a:cs typeface="Times New Roman"/>
              </a:rPr>
              <a:t>your</a:t>
            </a:r>
            <a:r>
              <a:rPr sz="3550" i="1" spc="1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hard-work</a:t>
            </a:r>
            <a:endParaRPr sz="35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600"/>
              </a:lnSpc>
            </a:pP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dirty="0">
                <a:latin typeface="Times New Roman"/>
                <a:cs typeface="Times New Roman"/>
              </a:rPr>
              <a:t>dedication to </a:t>
            </a:r>
            <a:r>
              <a:rPr sz="3550" i="1" spc="10" dirty="0">
                <a:latin typeface="Times New Roman"/>
                <a:cs typeface="Times New Roman"/>
              </a:rPr>
              <a:t>Mount </a:t>
            </a:r>
            <a:r>
              <a:rPr sz="3550" i="1" spc="5" dirty="0">
                <a:latin typeface="Times New Roman"/>
                <a:cs typeface="Times New Roman"/>
              </a:rPr>
              <a:t>Sinai  </a:t>
            </a:r>
            <a:r>
              <a:rPr sz="3550" i="1" dirty="0">
                <a:latin typeface="Times New Roman"/>
                <a:cs typeface="Times New Roman"/>
              </a:rPr>
              <a:t>all </a:t>
            </a:r>
            <a:r>
              <a:rPr sz="3550" i="1" spc="5" dirty="0">
                <a:latin typeface="Times New Roman"/>
                <a:cs typeface="Times New Roman"/>
              </a:rPr>
              <a:t>these</a:t>
            </a:r>
            <a:r>
              <a:rPr sz="3550" i="1" spc="1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years.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50" i="1" spc="-10" dirty="0">
                <a:latin typeface="Times New Roman"/>
                <a:cs typeface="Times New Roman"/>
              </a:rPr>
              <a:t>We </a:t>
            </a:r>
            <a:r>
              <a:rPr sz="3550" i="1" spc="5" dirty="0">
                <a:latin typeface="Times New Roman"/>
                <a:cs typeface="Times New Roman"/>
              </a:rPr>
              <a:t>love</a:t>
            </a:r>
            <a:r>
              <a:rPr sz="3550" i="1" spc="35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you!</a:t>
            </a:r>
            <a:endParaRPr sz="3550">
              <a:latin typeface="Times New Roman"/>
              <a:cs typeface="Times New Roman"/>
            </a:endParaRPr>
          </a:p>
          <a:p>
            <a:pPr marR="109855" algn="ctr">
              <a:spcBef>
                <a:spcPts val="25"/>
              </a:spcBef>
            </a:pPr>
            <a:r>
              <a:rPr sz="3550" b="1" i="1" spc="15" dirty="0">
                <a:latin typeface="Times New Roman"/>
                <a:cs typeface="Times New Roman"/>
              </a:rPr>
              <a:t>The </a:t>
            </a:r>
            <a:r>
              <a:rPr sz="3550" b="1" i="1" spc="5" dirty="0">
                <a:latin typeface="Times New Roman"/>
                <a:cs typeface="Times New Roman"/>
              </a:rPr>
              <a:t>May-Blauner</a:t>
            </a:r>
            <a:r>
              <a:rPr sz="3550" b="1" i="1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Clan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6844" y="968625"/>
            <a:ext cx="6508750" cy="514692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886460">
              <a:spcBef>
                <a:spcPts val="115"/>
              </a:spcBef>
            </a:pPr>
            <a:r>
              <a:rPr sz="2550" i="1" spc="5" dirty="0">
                <a:latin typeface="Times New Roman"/>
                <a:cs typeface="Times New Roman"/>
              </a:rPr>
              <a:t>Congratulations </a:t>
            </a:r>
            <a:r>
              <a:rPr sz="2550" i="1" dirty="0">
                <a:latin typeface="Times New Roman"/>
                <a:cs typeface="Times New Roman"/>
              </a:rPr>
              <a:t>to </a:t>
            </a:r>
            <a:r>
              <a:rPr sz="2550" b="1" i="1" spc="5" dirty="0">
                <a:latin typeface="Times New Roman"/>
                <a:cs typeface="Times New Roman"/>
              </a:rPr>
              <a:t>Dr. Angela</a:t>
            </a:r>
            <a:r>
              <a:rPr sz="2550" b="1" i="1" spc="-10" dirty="0">
                <a:latin typeface="Times New Roman"/>
                <a:cs typeface="Times New Roman"/>
              </a:rPr>
              <a:t> </a:t>
            </a:r>
            <a:r>
              <a:rPr sz="2550" b="1" i="1" spc="5" dirty="0">
                <a:latin typeface="Times New Roman"/>
                <a:cs typeface="Times New Roman"/>
              </a:rPr>
              <a:t>Diaz</a:t>
            </a:r>
            <a:endParaRPr sz="2550">
              <a:latin typeface="Times New Roman"/>
              <a:cs typeface="Times New Roman"/>
            </a:endParaRPr>
          </a:p>
          <a:p>
            <a:pPr marL="158115" marR="151130" algn="ctr">
              <a:lnSpc>
                <a:spcPct val="100299"/>
              </a:lnSpc>
            </a:pPr>
            <a:r>
              <a:rPr sz="2550" i="1" spc="5" dirty="0">
                <a:latin typeface="Times New Roman"/>
                <a:cs typeface="Times New Roman"/>
              </a:rPr>
              <a:t>and </a:t>
            </a:r>
            <a:r>
              <a:rPr sz="2550" i="1" dirty="0">
                <a:latin typeface="Times New Roman"/>
                <a:cs typeface="Times New Roman"/>
              </a:rPr>
              <a:t>The Mount Sinai </a:t>
            </a:r>
            <a:r>
              <a:rPr sz="2550" i="1" spc="5" dirty="0">
                <a:latin typeface="Times New Roman"/>
                <a:cs typeface="Times New Roman"/>
              </a:rPr>
              <a:t>Adolescent Health Center  on </a:t>
            </a:r>
            <a:r>
              <a:rPr sz="2550" i="1" dirty="0">
                <a:latin typeface="Times New Roman"/>
                <a:cs typeface="Times New Roman"/>
              </a:rPr>
              <a:t>its </a:t>
            </a:r>
            <a:r>
              <a:rPr sz="2550" i="1" spc="5" dirty="0">
                <a:latin typeface="Times New Roman"/>
                <a:cs typeface="Times New Roman"/>
              </a:rPr>
              <a:t>50th</a:t>
            </a:r>
            <a:r>
              <a:rPr sz="2550" i="1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Anniversary</a:t>
            </a:r>
            <a:endParaRPr sz="2550">
              <a:latin typeface="Times New Roman"/>
              <a:cs typeface="Times New Roman"/>
            </a:endParaRPr>
          </a:p>
          <a:p>
            <a:pPr marL="1177925">
              <a:spcBef>
                <a:spcPts val="10"/>
              </a:spcBef>
            </a:pPr>
            <a:r>
              <a:rPr sz="2550" i="1" spc="5" dirty="0">
                <a:latin typeface="Times New Roman"/>
                <a:cs typeface="Times New Roman"/>
              </a:rPr>
              <a:t>and </a:t>
            </a:r>
            <a:r>
              <a:rPr sz="2550" i="1" dirty="0">
                <a:latin typeface="Times New Roman"/>
                <a:cs typeface="Times New Roman"/>
              </a:rPr>
              <a:t>the </a:t>
            </a:r>
            <a:r>
              <a:rPr sz="2550" i="1" spc="5" dirty="0">
                <a:latin typeface="Times New Roman"/>
                <a:cs typeface="Times New Roman"/>
              </a:rPr>
              <a:t>2018 Legends honorees</a:t>
            </a:r>
            <a:endParaRPr sz="255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619250" marR="1611630" indent="-635" algn="ctr">
              <a:lnSpc>
                <a:spcPct val="100299"/>
              </a:lnSpc>
            </a:pPr>
            <a:r>
              <a:rPr sz="2550" b="1" i="1" spc="5" dirty="0">
                <a:latin typeface="Times New Roman"/>
                <a:cs typeface="Times New Roman"/>
              </a:rPr>
              <a:t>Gary </a:t>
            </a:r>
            <a:r>
              <a:rPr sz="2550" b="1" i="1" spc="10" dirty="0">
                <a:latin typeface="Times New Roman"/>
                <a:cs typeface="Times New Roman"/>
              </a:rPr>
              <a:t>C. </a:t>
            </a:r>
            <a:r>
              <a:rPr sz="2550" b="1" i="1" spc="5" dirty="0">
                <a:latin typeface="Times New Roman"/>
                <a:cs typeface="Times New Roman"/>
              </a:rPr>
              <a:t>Butts, </a:t>
            </a:r>
            <a:r>
              <a:rPr sz="2550" b="1" i="1" spc="15" dirty="0">
                <a:latin typeface="Times New Roman"/>
                <a:cs typeface="Times New Roman"/>
              </a:rPr>
              <a:t>MD  </a:t>
            </a:r>
            <a:r>
              <a:rPr sz="2550" b="1" i="1" spc="5" dirty="0">
                <a:latin typeface="Times New Roman"/>
                <a:cs typeface="Times New Roman"/>
              </a:rPr>
              <a:t>Lenore Katz-Cohen,</a:t>
            </a:r>
            <a:r>
              <a:rPr sz="2550" b="1" i="1" spc="-80" dirty="0">
                <a:latin typeface="Times New Roman"/>
                <a:cs typeface="Times New Roman"/>
              </a:rPr>
              <a:t> </a:t>
            </a:r>
            <a:r>
              <a:rPr sz="2550" b="1" i="1" spc="10" dirty="0">
                <a:latin typeface="Times New Roman"/>
                <a:cs typeface="Times New Roman"/>
              </a:rPr>
              <a:t>OD  Robert </a:t>
            </a:r>
            <a:r>
              <a:rPr sz="2550" b="1" i="1" spc="5" dirty="0">
                <a:latin typeface="Times New Roman"/>
                <a:cs typeface="Times New Roman"/>
              </a:rPr>
              <a:t>Cohen, </a:t>
            </a:r>
            <a:r>
              <a:rPr sz="2550" b="1" i="1" spc="10" dirty="0">
                <a:latin typeface="Times New Roman"/>
                <a:cs typeface="Times New Roman"/>
              </a:rPr>
              <a:t>OD  </a:t>
            </a:r>
            <a:r>
              <a:rPr sz="2550" b="1" i="1" dirty="0">
                <a:latin typeface="Times New Roman"/>
                <a:cs typeface="Times New Roman"/>
              </a:rPr>
              <a:t>Peter </a:t>
            </a:r>
            <a:r>
              <a:rPr sz="2550" b="1" i="1" spc="10" dirty="0">
                <a:latin typeface="Times New Roman"/>
                <a:cs typeface="Times New Roman"/>
              </a:rPr>
              <a:t>W.</a:t>
            </a:r>
            <a:r>
              <a:rPr sz="2550" b="1" i="1" dirty="0">
                <a:latin typeface="Times New Roman"/>
                <a:cs typeface="Times New Roman"/>
              </a:rPr>
              <a:t> </a:t>
            </a:r>
            <a:r>
              <a:rPr sz="2550" b="1" i="1" spc="10" dirty="0">
                <a:latin typeface="Times New Roman"/>
                <a:cs typeface="Times New Roman"/>
              </a:rPr>
              <a:t>May</a:t>
            </a:r>
            <a:endParaRPr sz="2550">
              <a:latin typeface="Times New Roman"/>
              <a:cs typeface="Times New Roman"/>
            </a:endParaRPr>
          </a:p>
          <a:p>
            <a:pPr marL="912494" marR="905510" indent="5715" algn="ctr">
              <a:lnSpc>
                <a:spcPct val="100299"/>
              </a:lnSpc>
            </a:pPr>
            <a:r>
              <a:rPr sz="2550" b="1" i="1" spc="-5" dirty="0">
                <a:latin typeface="Times New Roman"/>
                <a:cs typeface="Times New Roman"/>
              </a:rPr>
              <a:t>The </a:t>
            </a:r>
            <a:r>
              <a:rPr sz="2550" b="1" i="1" spc="5" dirty="0">
                <a:latin typeface="Times New Roman"/>
                <a:cs typeface="Times New Roman"/>
              </a:rPr>
              <a:t>Mount </a:t>
            </a:r>
            <a:r>
              <a:rPr sz="2550" b="1" i="1" dirty="0">
                <a:latin typeface="Times New Roman"/>
                <a:cs typeface="Times New Roman"/>
              </a:rPr>
              <a:t>Sinai </a:t>
            </a:r>
            <a:r>
              <a:rPr sz="2550" b="1" i="1" spc="5" dirty="0">
                <a:latin typeface="Times New Roman"/>
                <a:cs typeface="Times New Roman"/>
              </a:rPr>
              <a:t>Auxiliary </a:t>
            </a:r>
            <a:r>
              <a:rPr sz="2550" b="1" i="1" spc="10" dirty="0">
                <a:latin typeface="Times New Roman"/>
                <a:cs typeface="Times New Roman"/>
              </a:rPr>
              <a:t>Board  </a:t>
            </a:r>
            <a:r>
              <a:rPr sz="2550" b="1" i="1" spc="5" dirty="0">
                <a:latin typeface="Times New Roman"/>
                <a:cs typeface="Times New Roman"/>
              </a:rPr>
              <a:t>Bethany Novak, MS, </a:t>
            </a:r>
            <a:r>
              <a:rPr sz="2550" b="1" i="1" spc="10" dirty="0">
                <a:latin typeface="Times New Roman"/>
                <a:cs typeface="Times New Roman"/>
              </a:rPr>
              <a:t>RN,</a:t>
            </a:r>
            <a:r>
              <a:rPr sz="2550" b="1" i="1" spc="-60" dirty="0">
                <a:latin typeface="Times New Roman"/>
                <a:cs typeface="Times New Roman"/>
              </a:rPr>
              <a:t> </a:t>
            </a:r>
            <a:r>
              <a:rPr sz="2550" b="1" i="1" spc="5" dirty="0">
                <a:latin typeface="Times New Roman"/>
                <a:cs typeface="Times New Roman"/>
              </a:rPr>
              <a:t>FNP-BC</a:t>
            </a:r>
            <a:endParaRPr sz="255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50" b="1" i="1" spc="5" dirty="0">
                <a:latin typeface="Times New Roman"/>
                <a:cs typeface="Times New Roman"/>
              </a:rPr>
              <a:t>Courtney Carrera-Ghatan </a:t>
            </a:r>
            <a:r>
              <a:rPr sz="2550" b="1" i="1" spc="10" dirty="0">
                <a:latin typeface="Times New Roman"/>
                <a:cs typeface="Times New Roman"/>
              </a:rPr>
              <a:t>&amp; </a:t>
            </a:r>
            <a:r>
              <a:rPr sz="2550" b="1" i="1" dirty="0">
                <a:latin typeface="Times New Roman"/>
                <a:cs typeface="Times New Roman"/>
              </a:rPr>
              <a:t>Saadi Ghatan,</a:t>
            </a:r>
            <a:r>
              <a:rPr sz="2550" b="1" i="1" spc="-20" dirty="0">
                <a:latin typeface="Times New Roman"/>
                <a:cs typeface="Times New Roman"/>
              </a:rPr>
              <a:t> </a:t>
            </a:r>
            <a:r>
              <a:rPr sz="2550" b="1" i="1" spc="15" dirty="0">
                <a:latin typeface="Times New Roman"/>
                <a:cs typeface="Times New Roman"/>
              </a:rPr>
              <a:t>MD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5402" y="938629"/>
            <a:ext cx="6250940" cy="5492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46430">
              <a:spcBef>
                <a:spcPts val="125"/>
              </a:spcBef>
            </a:pPr>
            <a:r>
              <a:rPr sz="2100" b="1" i="1" spc="5" dirty="0">
                <a:latin typeface="Times New Roman"/>
                <a:cs typeface="Times New Roman"/>
              </a:rPr>
              <a:t>The </a:t>
            </a:r>
            <a:r>
              <a:rPr sz="2100" b="1" i="1" spc="20" dirty="0">
                <a:latin typeface="Times New Roman"/>
                <a:cs typeface="Times New Roman"/>
              </a:rPr>
              <a:t>Department </a:t>
            </a:r>
            <a:r>
              <a:rPr sz="2100" b="1" i="1" spc="15" dirty="0">
                <a:latin typeface="Times New Roman"/>
                <a:cs typeface="Times New Roman"/>
              </a:rPr>
              <a:t>of Psychiatry</a:t>
            </a:r>
            <a:r>
              <a:rPr sz="2100" b="1" i="1" spc="20" dirty="0">
                <a:latin typeface="Times New Roman"/>
                <a:cs typeface="Times New Roman"/>
              </a:rPr>
              <a:t> </a:t>
            </a:r>
            <a:r>
              <a:rPr sz="2100" i="1" spc="20" dirty="0">
                <a:latin typeface="Times New Roman"/>
                <a:cs typeface="Times New Roman"/>
              </a:rPr>
              <a:t>congratulates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689610"/>
            <a:r>
              <a:rPr sz="2100" b="1" i="1" spc="5" dirty="0">
                <a:latin typeface="Times New Roman"/>
                <a:cs typeface="Times New Roman"/>
              </a:rPr>
              <a:t>The </a:t>
            </a:r>
            <a:r>
              <a:rPr sz="2100" b="1" i="1" spc="10" dirty="0">
                <a:latin typeface="Times New Roman"/>
                <a:cs typeface="Times New Roman"/>
              </a:rPr>
              <a:t>Mount </a:t>
            </a:r>
            <a:r>
              <a:rPr sz="2100" b="1" i="1" spc="15" dirty="0">
                <a:latin typeface="Times New Roman"/>
                <a:cs typeface="Times New Roman"/>
              </a:rPr>
              <a:t>Sinai Adolescent Health</a:t>
            </a:r>
            <a:r>
              <a:rPr sz="2100" b="1" i="1" spc="60" dirty="0">
                <a:latin typeface="Times New Roman"/>
                <a:cs typeface="Times New Roman"/>
              </a:rPr>
              <a:t> </a:t>
            </a:r>
            <a:r>
              <a:rPr sz="2100" b="1" i="1" spc="10" dirty="0">
                <a:latin typeface="Times New Roman"/>
                <a:cs typeface="Times New Roman"/>
              </a:rPr>
              <a:t>Center</a:t>
            </a:r>
            <a:endParaRPr sz="2100">
              <a:latin typeface="Times New Roman"/>
              <a:cs typeface="Times New Roman"/>
            </a:endParaRPr>
          </a:p>
          <a:p>
            <a:pPr marL="72390">
              <a:spcBef>
                <a:spcPts val="10"/>
              </a:spcBef>
            </a:pPr>
            <a:r>
              <a:rPr sz="2100" i="1" spc="20" dirty="0">
                <a:latin typeface="Times New Roman"/>
                <a:cs typeface="Times New Roman"/>
              </a:rPr>
              <a:t>on </a:t>
            </a:r>
            <a:r>
              <a:rPr sz="2100" i="1" spc="15" dirty="0">
                <a:latin typeface="Times New Roman"/>
                <a:cs typeface="Times New Roman"/>
              </a:rPr>
              <a:t>its </a:t>
            </a:r>
            <a:r>
              <a:rPr sz="2100" i="1" spc="20" dirty="0">
                <a:latin typeface="Times New Roman"/>
                <a:cs typeface="Times New Roman"/>
              </a:rPr>
              <a:t>50th </a:t>
            </a:r>
            <a:r>
              <a:rPr sz="2100" i="1" spc="15" dirty="0">
                <a:latin typeface="Times New Roman"/>
                <a:cs typeface="Times New Roman"/>
              </a:rPr>
              <a:t>Anniversary </a:t>
            </a:r>
            <a:r>
              <a:rPr sz="2100" i="1" spc="20" dirty="0">
                <a:latin typeface="Times New Roman"/>
                <a:cs typeface="Times New Roman"/>
              </a:rPr>
              <a:t>and the 2018 </a:t>
            </a:r>
            <a:r>
              <a:rPr sz="2100" i="1" spc="15" dirty="0">
                <a:latin typeface="Times New Roman"/>
                <a:cs typeface="Times New Roman"/>
              </a:rPr>
              <a:t>Legends</a:t>
            </a:r>
            <a:r>
              <a:rPr sz="2100" i="1" spc="100" dirty="0">
                <a:latin typeface="Times New Roman"/>
                <a:cs typeface="Times New Roman"/>
              </a:rPr>
              <a:t> </a:t>
            </a:r>
            <a:r>
              <a:rPr sz="2100" i="1" spc="20" dirty="0">
                <a:latin typeface="Times New Roman"/>
                <a:cs typeface="Times New Roman"/>
              </a:rPr>
              <a:t>honorees</a:t>
            </a:r>
            <a:endParaRPr sz="2100">
              <a:latin typeface="Times New Roman"/>
              <a:cs typeface="Times New Roman"/>
            </a:endParaRPr>
          </a:p>
          <a:p>
            <a:pPr marL="1799589" marR="1719580" indent="-73025" algn="ctr">
              <a:lnSpc>
                <a:spcPct val="100400"/>
              </a:lnSpc>
            </a:pPr>
            <a:r>
              <a:rPr sz="2100" b="1" i="1" spc="20" dirty="0">
                <a:latin typeface="Times New Roman"/>
                <a:cs typeface="Times New Roman"/>
              </a:rPr>
              <a:t>Gary </a:t>
            </a:r>
            <a:r>
              <a:rPr sz="2100" b="1" i="1" spc="5" dirty="0">
                <a:latin typeface="Times New Roman"/>
                <a:cs typeface="Times New Roman"/>
              </a:rPr>
              <a:t>C. </a:t>
            </a:r>
            <a:r>
              <a:rPr sz="2100" b="1" i="1" spc="15" dirty="0">
                <a:latin typeface="Times New Roman"/>
                <a:cs typeface="Times New Roman"/>
              </a:rPr>
              <a:t>Butts, MD  </a:t>
            </a:r>
            <a:r>
              <a:rPr sz="2100" b="1" i="1" spc="10" dirty="0">
                <a:latin typeface="Times New Roman"/>
                <a:cs typeface="Times New Roman"/>
              </a:rPr>
              <a:t>Lenore </a:t>
            </a:r>
            <a:r>
              <a:rPr sz="2100" b="1" i="1" spc="15" dirty="0">
                <a:latin typeface="Times New Roman"/>
                <a:cs typeface="Times New Roman"/>
              </a:rPr>
              <a:t>Katz-Cohen,</a:t>
            </a:r>
            <a:r>
              <a:rPr sz="2100" b="1" i="1" spc="-45" dirty="0">
                <a:latin typeface="Times New Roman"/>
                <a:cs typeface="Times New Roman"/>
              </a:rPr>
              <a:t> </a:t>
            </a:r>
            <a:r>
              <a:rPr sz="2100" b="1" i="1" spc="25" dirty="0">
                <a:latin typeface="Times New Roman"/>
                <a:cs typeface="Times New Roman"/>
              </a:rPr>
              <a:t>OD  </a:t>
            </a:r>
            <a:r>
              <a:rPr sz="2100" b="1" i="1" spc="15" dirty="0">
                <a:latin typeface="Times New Roman"/>
                <a:cs typeface="Times New Roman"/>
              </a:rPr>
              <a:t>Robert </a:t>
            </a:r>
            <a:r>
              <a:rPr sz="2100" b="1" i="1" spc="10" dirty="0">
                <a:latin typeface="Times New Roman"/>
                <a:cs typeface="Times New Roman"/>
              </a:rPr>
              <a:t>Cohen, </a:t>
            </a:r>
            <a:r>
              <a:rPr sz="2100" b="1" i="1" spc="25" dirty="0">
                <a:latin typeface="Times New Roman"/>
                <a:cs typeface="Times New Roman"/>
              </a:rPr>
              <a:t>OD  </a:t>
            </a:r>
            <a:r>
              <a:rPr sz="2100" b="1" i="1" spc="10" dirty="0">
                <a:latin typeface="Times New Roman"/>
                <a:cs typeface="Times New Roman"/>
              </a:rPr>
              <a:t>Peter W.</a:t>
            </a:r>
            <a:r>
              <a:rPr sz="2100" b="1" i="1" spc="20" dirty="0">
                <a:latin typeface="Times New Roman"/>
                <a:cs typeface="Times New Roman"/>
              </a:rPr>
              <a:t> </a:t>
            </a:r>
            <a:r>
              <a:rPr sz="2100" b="1" i="1" spc="15" dirty="0">
                <a:latin typeface="Times New Roman"/>
                <a:cs typeface="Times New Roman"/>
              </a:rPr>
              <a:t>May</a:t>
            </a:r>
            <a:endParaRPr sz="2100">
              <a:latin typeface="Times New Roman"/>
              <a:cs typeface="Times New Roman"/>
            </a:endParaRPr>
          </a:p>
          <a:p>
            <a:pPr marL="1177925" marR="1164590" indent="-2540" algn="ctr">
              <a:lnSpc>
                <a:spcPct val="100400"/>
              </a:lnSpc>
              <a:spcBef>
                <a:spcPts val="5"/>
              </a:spcBef>
            </a:pPr>
            <a:r>
              <a:rPr sz="2100" b="1" i="1" spc="5" dirty="0">
                <a:latin typeface="Times New Roman"/>
                <a:cs typeface="Times New Roman"/>
              </a:rPr>
              <a:t>The </a:t>
            </a:r>
            <a:r>
              <a:rPr sz="2100" b="1" i="1" spc="10" dirty="0">
                <a:latin typeface="Times New Roman"/>
                <a:cs typeface="Times New Roman"/>
              </a:rPr>
              <a:t>Mount </a:t>
            </a:r>
            <a:r>
              <a:rPr sz="2100" b="1" i="1" spc="15" dirty="0">
                <a:latin typeface="Times New Roman"/>
                <a:cs typeface="Times New Roman"/>
              </a:rPr>
              <a:t>Sinai </a:t>
            </a:r>
            <a:r>
              <a:rPr sz="2100" b="1" i="1" spc="20" dirty="0">
                <a:latin typeface="Times New Roman"/>
                <a:cs typeface="Times New Roman"/>
              </a:rPr>
              <a:t>Auxiliary Board  </a:t>
            </a:r>
            <a:r>
              <a:rPr sz="2100" b="1" i="1" spc="10" dirty="0">
                <a:latin typeface="Times New Roman"/>
                <a:cs typeface="Times New Roman"/>
              </a:rPr>
              <a:t>Bethany </a:t>
            </a:r>
            <a:r>
              <a:rPr sz="2100" b="1" i="1" spc="20" dirty="0">
                <a:latin typeface="Times New Roman"/>
                <a:cs typeface="Times New Roman"/>
              </a:rPr>
              <a:t>Novak, </a:t>
            </a:r>
            <a:r>
              <a:rPr sz="2100" b="1" i="1" spc="10" dirty="0">
                <a:latin typeface="Times New Roman"/>
                <a:cs typeface="Times New Roman"/>
              </a:rPr>
              <a:t>MS, </a:t>
            </a:r>
            <a:r>
              <a:rPr sz="2100" b="1" i="1" spc="15" dirty="0">
                <a:latin typeface="Times New Roman"/>
                <a:cs typeface="Times New Roman"/>
              </a:rPr>
              <a:t>RN,</a:t>
            </a:r>
            <a:r>
              <a:rPr sz="2100" b="1" i="1" spc="10" dirty="0">
                <a:latin typeface="Times New Roman"/>
                <a:cs typeface="Times New Roman"/>
              </a:rPr>
              <a:t> FNP-BC</a:t>
            </a:r>
            <a:endParaRPr sz="2100">
              <a:latin typeface="Times New Roman"/>
              <a:cs typeface="Times New Roman"/>
            </a:endParaRPr>
          </a:p>
          <a:p>
            <a:pPr marL="899160" marR="887730" algn="ctr">
              <a:lnSpc>
                <a:spcPct val="200800"/>
              </a:lnSpc>
            </a:pPr>
            <a:r>
              <a:rPr sz="2100" i="1" spc="15" dirty="0">
                <a:latin typeface="Times New Roman"/>
                <a:cs typeface="Times New Roman"/>
              </a:rPr>
              <a:t>Breakfast of Legends </a:t>
            </a:r>
            <a:r>
              <a:rPr sz="2100" i="1" spc="5" dirty="0">
                <a:latin typeface="Times New Roman"/>
                <a:cs typeface="Times New Roman"/>
              </a:rPr>
              <a:t>- </a:t>
            </a:r>
            <a:r>
              <a:rPr sz="2100" i="1" spc="20" dirty="0">
                <a:latin typeface="Times New Roman"/>
                <a:cs typeface="Times New Roman"/>
              </a:rPr>
              <a:t>October 30, 2018  </a:t>
            </a:r>
            <a:r>
              <a:rPr sz="2100" i="1" spc="10" dirty="0">
                <a:latin typeface="Times New Roman"/>
                <a:cs typeface="Times New Roman"/>
              </a:rPr>
              <a:t>René </a:t>
            </a:r>
            <a:r>
              <a:rPr sz="2100" i="1" spc="15" dirty="0">
                <a:latin typeface="Times New Roman"/>
                <a:cs typeface="Times New Roman"/>
              </a:rPr>
              <a:t>S. </a:t>
            </a:r>
            <a:r>
              <a:rPr sz="2100" i="1" spc="20" dirty="0">
                <a:latin typeface="Times New Roman"/>
                <a:cs typeface="Times New Roman"/>
              </a:rPr>
              <a:t>Kahn, </a:t>
            </a:r>
            <a:r>
              <a:rPr sz="2100" i="1" spc="10" dirty="0">
                <a:latin typeface="Times New Roman"/>
                <a:cs typeface="Times New Roman"/>
              </a:rPr>
              <a:t>MD,</a:t>
            </a:r>
            <a:r>
              <a:rPr sz="2100" i="1" spc="15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PhD</a:t>
            </a:r>
            <a:endParaRPr sz="21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400"/>
              </a:lnSpc>
            </a:pPr>
            <a:r>
              <a:rPr sz="2100" i="1" spc="15" dirty="0">
                <a:latin typeface="Times New Roman"/>
                <a:cs typeface="Times New Roman"/>
              </a:rPr>
              <a:t>Esther </a:t>
            </a:r>
            <a:r>
              <a:rPr sz="2100" i="1" spc="20" dirty="0">
                <a:latin typeface="Times New Roman"/>
                <a:cs typeface="Times New Roman"/>
              </a:rPr>
              <a:t>and </a:t>
            </a:r>
            <a:r>
              <a:rPr sz="2100" i="1" spc="15" dirty="0">
                <a:latin typeface="Times New Roman"/>
                <a:cs typeface="Times New Roman"/>
              </a:rPr>
              <a:t>Joseph </a:t>
            </a:r>
            <a:r>
              <a:rPr sz="2100" i="1" spc="20" dirty="0">
                <a:latin typeface="Times New Roman"/>
                <a:cs typeface="Times New Roman"/>
              </a:rPr>
              <a:t>Klingenstein </a:t>
            </a:r>
            <a:r>
              <a:rPr sz="2100" i="1" spc="15" dirty="0">
                <a:latin typeface="Times New Roman"/>
                <a:cs typeface="Times New Roman"/>
              </a:rPr>
              <a:t>Professor </a:t>
            </a:r>
            <a:r>
              <a:rPr sz="2100" i="1" spc="20" dirty="0">
                <a:latin typeface="Times New Roman"/>
                <a:cs typeface="Times New Roman"/>
              </a:rPr>
              <a:t>&amp; Chair,  Department </a:t>
            </a:r>
            <a:r>
              <a:rPr sz="2100" i="1" spc="15" dirty="0">
                <a:latin typeface="Times New Roman"/>
                <a:cs typeface="Times New Roman"/>
              </a:rPr>
              <a:t>of Psychiatry </a:t>
            </a:r>
            <a:r>
              <a:rPr sz="2100" i="1" spc="20" dirty="0">
                <a:latin typeface="Times New Roman"/>
                <a:cs typeface="Times New Roman"/>
              </a:rPr>
              <a:t>and </a:t>
            </a:r>
            <a:r>
              <a:rPr sz="2100" i="1" spc="15" dirty="0">
                <a:latin typeface="Times New Roman"/>
                <a:cs typeface="Times New Roman"/>
              </a:rPr>
              <a:t>Behavioral </a:t>
            </a:r>
            <a:r>
              <a:rPr sz="2100" i="1" spc="20" dirty="0">
                <a:latin typeface="Times New Roman"/>
                <a:cs typeface="Times New Roman"/>
              </a:rPr>
              <a:t>Health </a:t>
            </a:r>
            <a:r>
              <a:rPr sz="2100" i="1" spc="15" dirty="0">
                <a:latin typeface="Times New Roman"/>
                <a:cs typeface="Times New Roman"/>
              </a:rPr>
              <a:t>System  Icahn </a:t>
            </a:r>
            <a:r>
              <a:rPr sz="2100" i="1" spc="20" dirty="0">
                <a:latin typeface="Times New Roman"/>
                <a:cs typeface="Times New Roman"/>
              </a:rPr>
              <a:t>School </a:t>
            </a:r>
            <a:r>
              <a:rPr sz="2100" i="1" spc="15" dirty="0">
                <a:latin typeface="Times New Roman"/>
                <a:cs typeface="Times New Roman"/>
              </a:rPr>
              <a:t>of Medicine at Mount</a:t>
            </a:r>
            <a:r>
              <a:rPr sz="2100" i="1" spc="75" dirty="0">
                <a:latin typeface="Times New Roman"/>
                <a:cs typeface="Times New Roman"/>
              </a:rPr>
              <a:t> </a:t>
            </a:r>
            <a:r>
              <a:rPr sz="2100" i="1" spc="20" dirty="0">
                <a:latin typeface="Times New Roman"/>
                <a:cs typeface="Times New Roman"/>
              </a:rPr>
              <a:t>Sinai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9612" y="569940"/>
            <a:ext cx="7816321" cy="5759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4"/>
            <a:ext cx="8561957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4"/>
            <a:ext cx="8561957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8337" y="1037189"/>
            <a:ext cx="7727950" cy="50103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25475">
              <a:spcBef>
                <a:spcPts val="125"/>
              </a:spcBef>
            </a:pPr>
            <a:r>
              <a:rPr sz="3550" b="1" i="1" dirty="0">
                <a:latin typeface="Times New Roman"/>
                <a:cs typeface="Times New Roman"/>
              </a:rPr>
              <a:t>Martin </a:t>
            </a:r>
            <a:r>
              <a:rPr sz="3550" b="1" i="1" spc="20" dirty="0">
                <a:latin typeface="Times New Roman"/>
                <a:cs typeface="Times New Roman"/>
              </a:rPr>
              <a:t>Feinman </a:t>
            </a:r>
            <a:r>
              <a:rPr sz="3550" b="1" i="1" spc="10" dirty="0">
                <a:latin typeface="Times New Roman"/>
                <a:cs typeface="Times New Roman"/>
              </a:rPr>
              <a:t>and </a:t>
            </a:r>
            <a:r>
              <a:rPr sz="3550" b="1" i="1" spc="35" dirty="0">
                <a:latin typeface="Times New Roman"/>
                <a:cs typeface="Times New Roman"/>
              </a:rPr>
              <a:t>Amy</a:t>
            </a:r>
            <a:r>
              <a:rPr sz="3550" b="1" i="1" spc="40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Cooney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1293495"/>
            <a:r>
              <a:rPr sz="3550" i="1" spc="5" dirty="0">
                <a:latin typeface="Times New Roman"/>
                <a:cs typeface="Times New Roman"/>
              </a:rPr>
              <a:t>are </a:t>
            </a:r>
            <a:r>
              <a:rPr sz="3550" i="1" dirty="0">
                <a:latin typeface="Times New Roman"/>
                <a:cs typeface="Times New Roman"/>
              </a:rPr>
              <a:t>thrilled to </a:t>
            </a:r>
            <a:r>
              <a:rPr sz="3550" i="1" spc="10" dirty="0">
                <a:latin typeface="Times New Roman"/>
                <a:cs typeface="Times New Roman"/>
              </a:rPr>
              <a:t>be</a:t>
            </a:r>
            <a:r>
              <a:rPr sz="3550" i="1" spc="5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supporting</a:t>
            </a:r>
            <a:endParaRPr sz="3550">
              <a:latin typeface="Times New Roman"/>
              <a:cs typeface="Times New Roman"/>
            </a:endParaRPr>
          </a:p>
          <a:p>
            <a:pPr marL="12700" marR="5080" algn="ctr">
              <a:lnSpc>
                <a:spcPct val="201200"/>
              </a:lnSpc>
            </a:pPr>
            <a:r>
              <a:rPr sz="3550" i="1" spc="5" dirty="0">
                <a:latin typeface="Times New Roman"/>
                <a:cs typeface="Times New Roman"/>
              </a:rPr>
              <a:t>the </a:t>
            </a:r>
            <a:r>
              <a:rPr sz="3550" i="1" spc="10" dirty="0">
                <a:latin typeface="Times New Roman"/>
                <a:cs typeface="Times New Roman"/>
              </a:rPr>
              <a:t>Mount </a:t>
            </a:r>
            <a:r>
              <a:rPr sz="3550" i="1" spc="5" dirty="0">
                <a:latin typeface="Times New Roman"/>
                <a:cs typeface="Times New Roman"/>
              </a:rPr>
              <a:t>Sinai Adolescent Health Center  </a:t>
            </a: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spc="5" dirty="0">
                <a:latin typeface="Times New Roman"/>
                <a:cs typeface="Times New Roman"/>
              </a:rPr>
              <a:t>the wonderful </a:t>
            </a:r>
            <a:r>
              <a:rPr sz="3550" i="1" spc="10" dirty="0">
                <a:latin typeface="Times New Roman"/>
                <a:cs typeface="Times New Roman"/>
              </a:rPr>
              <a:t>work </a:t>
            </a:r>
            <a:r>
              <a:rPr sz="3550" i="1" spc="5" dirty="0">
                <a:latin typeface="Times New Roman"/>
                <a:cs typeface="Times New Roman"/>
              </a:rPr>
              <a:t>they</a:t>
            </a:r>
            <a:r>
              <a:rPr sz="3550" i="1" spc="45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do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50" i="1" dirty="0">
                <a:latin typeface="Times New Roman"/>
                <a:cs typeface="Times New Roman"/>
              </a:rPr>
              <a:t>in </a:t>
            </a:r>
            <a:r>
              <a:rPr sz="3550" i="1" spc="5" dirty="0">
                <a:latin typeface="Times New Roman"/>
                <a:cs typeface="Times New Roman"/>
              </a:rPr>
              <a:t>providing </a:t>
            </a:r>
            <a:r>
              <a:rPr sz="3550" i="1" dirty="0">
                <a:latin typeface="Times New Roman"/>
                <a:cs typeface="Times New Roman"/>
              </a:rPr>
              <a:t>services </a:t>
            </a:r>
            <a:r>
              <a:rPr sz="3550" i="1" spc="5" dirty="0">
                <a:latin typeface="Times New Roman"/>
                <a:cs typeface="Times New Roman"/>
              </a:rPr>
              <a:t>for</a:t>
            </a:r>
            <a:r>
              <a:rPr sz="3550" i="1" spc="4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youth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8321" y="1037189"/>
            <a:ext cx="7430770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spcBef>
                <a:spcPts val="125"/>
              </a:spcBef>
            </a:pPr>
            <a:r>
              <a:rPr spc="20" dirty="0"/>
              <a:t>On </a:t>
            </a:r>
            <a:r>
              <a:rPr spc="5" dirty="0"/>
              <a:t>behalf </a:t>
            </a:r>
            <a:r>
              <a:rPr spc="10" dirty="0"/>
              <a:t>of Dr. </a:t>
            </a:r>
            <a:r>
              <a:rPr spc="5" dirty="0"/>
              <a:t>Raja</a:t>
            </a:r>
            <a:r>
              <a:rPr spc="25" dirty="0"/>
              <a:t> </a:t>
            </a:r>
            <a:r>
              <a:rPr spc="5" dirty="0"/>
              <a:t>Flores</a:t>
            </a:r>
          </a:p>
          <a:p>
            <a:pPr algn="ctr">
              <a:spcBef>
                <a:spcPts val="25"/>
              </a:spcBef>
            </a:pPr>
            <a:r>
              <a:rPr spc="10" dirty="0"/>
              <a:t>and </a:t>
            </a:r>
            <a:r>
              <a:rPr spc="5" dirty="0"/>
              <a:t>the </a:t>
            </a:r>
            <a:r>
              <a:rPr spc="10" dirty="0"/>
              <a:t>Department of </a:t>
            </a:r>
            <a:r>
              <a:rPr spc="5" dirty="0"/>
              <a:t>Thoracic</a:t>
            </a:r>
            <a:r>
              <a:rPr spc="10" dirty="0"/>
              <a:t> </a:t>
            </a:r>
            <a:r>
              <a:rPr spc="5" dirty="0"/>
              <a:t>Surgery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6908" y="2669875"/>
            <a:ext cx="7714615" cy="33759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3550" i="1" spc="15" dirty="0">
                <a:latin typeface="Times New Roman"/>
                <a:cs typeface="Times New Roman"/>
              </a:rPr>
              <a:t>we commend </a:t>
            </a:r>
            <a:r>
              <a:rPr sz="3550" i="1" spc="5" dirty="0">
                <a:latin typeface="Times New Roman"/>
                <a:cs typeface="Times New Roman"/>
              </a:rPr>
              <a:t>the </a:t>
            </a:r>
            <a:r>
              <a:rPr sz="3550" i="1" spc="10" dirty="0">
                <a:latin typeface="Times New Roman"/>
                <a:cs typeface="Times New Roman"/>
              </a:rPr>
              <a:t>work of </a:t>
            </a:r>
            <a:r>
              <a:rPr sz="3550" b="1" i="1" spc="10" dirty="0">
                <a:latin typeface="Times New Roman"/>
                <a:cs typeface="Times New Roman"/>
              </a:rPr>
              <a:t>Dr. Angela</a:t>
            </a:r>
            <a:r>
              <a:rPr sz="3550" b="1" i="1" spc="35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Diaz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spc="5" dirty="0">
                <a:latin typeface="Times New Roman"/>
                <a:cs typeface="Times New Roman"/>
              </a:rPr>
              <a:t>the Adolescent Health</a:t>
            </a:r>
            <a:r>
              <a:rPr sz="3550" i="1" spc="3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Center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50" i="1" spc="5" dirty="0">
                <a:latin typeface="Times New Roman"/>
                <a:cs typeface="Times New Roman"/>
              </a:rPr>
              <a:t>Congratulations!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78740" algn="ctr"/>
            <a:r>
              <a:rPr sz="3650" b="1" i="1" spc="15" dirty="0">
                <a:latin typeface="Times New Roman"/>
                <a:cs typeface="Times New Roman"/>
              </a:rPr>
              <a:t>Raja M. </a:t>
            </a:r>
            <a:r>
              <a:rPr sz="3650" b="1" i="1" spc="5" dirty="0">
                <a:latin typeface="Times New Roman"/>
                <a:cs typeface="Times New Roman"/>
              </a:rPr>
              <a:t>Flores,</a:t>
            </a:r>
            <a:r>
              <a:rPr sz="3650" b="1" i="1" spc="-50" dirty="0">
                <a:latin typeface="Times New Roman"/>
                <a:cs typeface="Times New Roman"/>
              </a:rPr>
              <a:t> </a:t>
            </a:r>
            <a:r>
              <a:rPr sz="3650" b="1" i="1" spc="20" dirty="0">
                <a:latin typeface="Times New Roman"/>
                <a:cs typeface="Times New Roman"/>
              </a:rPr>
              <a:t>MD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5"/>
            <a:ext cx="8561957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5"/>
            <a:ext cx="8561957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1032748"/>
            <a:ext cx="8570528" cy="551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5"/>
            <a:ext cx="8561957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5"/>
            <a:ext cx="8561957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1002751"/>
            <a:ext cx="8570528" cy="5549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864" y="1581419"/>
            <a:ext cx="652335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pc="5" dirty="0"/>
              <a:t>Congratulations </a:t>
            </a:r>
            <a:r>
              <a:rPr b="1" spc="10" dirty="0"/>
              <a:t>Angela </a:t>
            </a:r>
            <a:r>
              <a:rPr spc="10" dirty="0"/>
              <a:t>and</a:t>
            </a:r>
            <a:r>
              <a:rPr spc="-20" dirty="0"/>
              <a:t> </a:t>
            </a:r>
            <a:r>
              <a:rPr spc="15" dirty="0"/>
              <a:t>Team!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8288" y="2669876"/>
            <a:ext cx="6652259" cy="28296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3550" i="1" spc="10" dirty="0">
                <a:latin typeface="Times New Roman"/>
                <a:cs typeface="Times New Roman"/>
              </a:rPr>
              <a:t>Thank you </a:t>
            </a:r>
            <a:r>
              <a:rPr sz="3550" i="1" spc="5" dirty="0">
                <a:latin typeface="Times New Roman"/>
                <a:cs typeface="Times New Roman"/>
              </a:rPr>
              <a:t>for </a:t>
            </a:r>
            <a:r>
              <a:rPr sz="3550" i="1" spc="10" dirty="0">
                <a:latin typeface="Times New Roman"/>
                <a:cs typeface="Times New Roman"/>
              </a:rPr>
              <a:t>your </a:t>
            </a:r>
            <a:r>
              <a:rPr sz="3550" i="1" spc="5" dirty="0">
                <a:latin typeface="Times New Roman"/>
                <a:cs typeface="Times New Roman"/>
              </a:rPr>
              <a:t>wonderful</a:t>
            </a:r>
            <a:r>
              <a:rPr sz="3550" i="1" spc="15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work!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115570" algn="ctr"/>
            <a:r>
              <a:rPr sz="3550" i="1" spc="10" dirty="0">
                <a:latin typeface="Times New Roman"/>
                <a:cs typeface="Times New Roman"/>
              </a:rPr>
              <a:t>You </a:t>
            </a:r>
            <a:r>
              <a:rPr sz="3550" i="1" spc="5" dirty="0">
                <a:latin typeface="Times New Roman"/>
                <a:cs typeface="Times New Roman"/>
              </a:rPr>
              <a:t>are </a:t>
            </a:r>
            <a:r>
              <a:rPr sz="3550" i="1" spc="10" dirty="0">
                <a:latin typeface="Times New Roman"/>
                <a:cs typeface="Times New Roman"/>
              </a:rPr>
              <a:t>more </a:t>
            </a:r>
            <a:r>
              <a:rPr sz="3550" i="1" spc="5" dirty="0">
                <a:latin typeface="Times New Roman"/>
                <a:cs typeface="Times New Roman"/>
              </a:rPr>
              <a:t>important than</a:t>
            </a:r>
            <a:r>
              <a:rPr sz="3550" i="1" spc="4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ever!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205740" algn="ctr"/>
            <a:r>
              <a:rPr sz="3650" b="1" i="1" spc="10" dirty="0">
                <a:latin typeface="Times New Roman"/>
                <a:cs typeface="Times New Roman"/>
              </a:rPr>
              <a:t>Malva </a:t>
            </a:r>
            <a:r>
              <a:rPr sz="3650" b="1" i="1" spc="15" dirty="0">
                <a:latin typeface="Times New Roman"/>
                <a:cs typeface="Times New Roman"/>
              </a:rPr>
              <a:t>Rabinowitz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8009" y="1032749"/>
            <a:ext cx="4430963" cy="551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3913" y="1037189"/>
            <a:ext cx="510032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6445">
              <a:lnSpc>
                <a:spcPct val="100600"/>
              </a:lnSpc>
              <a:spcBef>
                <a:spcPts val="100"/>
              </a:spcBef>
            </a:pPr>
            <a:r>
              <a:rPr spc="5" dirty="0"/>
              <a:t>Congratulations </a:t>
            </a:r>
            <a:r>
              <a:rPr spc="10" dirty="0"/>
              <a:t>on  your </a:t>
            </a:r>
            <a:r>
              <a:rPr i="1" dirty="0"/>
              <a:t>incredible patient</a:t>
            </a:r>
            <a:r>
              <a:rPr spc="10" dirty="0"/>
              <a:t> </a:t>
            </a:r>
            <a:r>
              <a:rPr spc="5" dirty="0"/>
              <a:t>care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2594" y="2125646"/>
            <a:ext cx="7059930" cy="39222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5570" algn="ctr">
              <a:spcBef>
                <a:spcPts val="125"/>
              </a:spcBef>
            </a:pP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dirty="0">
                <a:latin typeface="Times New Roman"/>
                <a:cs typeface="Times New Roman"/>
              </a:rPr>
              <a:t>service to</a:t>
            </a:r>
            <a:r>
              <a:rPr sz="3550" i="1" spc="40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teens.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Here's </a:t>
            </a:r>
            <a:r>
              <a:rPr sz="3550" i="1" dirty="0">
                <a:latin typeface="Times New Roman"/>
                <a:cs typeface="Times New Roman"/>
              </a:rPr>
              <a:t>to </a:t>
            </a:r>
            <a:r>
              <a:rPr sz="3550" i="1" spc="10" dirty="0">
                <a:latin typeface="Times New Roman"/>
                <a:cs typeface="Times New Roman"/>
              </a:rPr>
              <a:t>your amazing </a:t>
            </a:r>
            <a:r>
              <a:rPr sz="3550" i="1" dirty="0">
                <a:latin typeface="Times New Roman"/>
                <a:cs typeface="Times New Roman"/>
              </a:rPr>
              <a:t>future</a:t>
            </a:r>
            <a:r>
              <a:rPr sz="3550" i="1" spc="5" dirty="0">
                <a:latin typeface="Times New Roman"/>
                <a:cs typeface="Times New Roman"/>
              </a:rPr>
              <a:t> success.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118745" algn="ctr"/>
            <a:r>
              <a:rPr sz="3550" b="1" i="1" spc="10" dirty="0">
                <a:latin typeface="Times New Roman"/>
                <a:cs typeface="Times New Roman"/>
              </a:rPr>
              <a:t>Angela Diaz </a:t>
            </a:r>
            <a:r>
              <a:rPr sz="3550" i="1" dirty="0">
                <a:latin typeface="Times New Roman"/>
                <a:cs typeface="Times New Roman"/>
              </a:rPr>
              <a:t>is </a:t>
            </a:r>
            <a:r>
              <a:rPr sz="3550" i="1" spc="10" dirty="0">
                <a:latin typeface="Times New Roman"/>
                <a:cs typeface="Times New Roman"/>
              </a:rPr>
              <a:t>a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gem!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120014" algn="ctr"/>
            <a:r>
              <a:rPr sz="3550" i="1" spc="-10" dirty="0">
                <a:latin typeface="Times New Roman"/>
                <a:cs typeface="Times New Roman"/>
              </a:rPr>
              <a:t>With</a:t>
            </a:r>
            <a:r>
              <a:rPr sz="3550" i="1" spc="1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love,</a:t>
            </a:r>
            <a:endParaRPr sz="3550">
              <a:latin typeface="Times New Roman"/>
              <a:cs typeface="Times New Roman"/>
            </a:endParaRPr>
          </a:p>
          <a:p>
            <a:pPr marL="205740" algn="ctr">
              <a:spcBef>
                <a:spcPts val="25"/>
              </a:spcBef>
            </a:pPr>
            <a:r>
              <a:rPr sz="3650" b="1" i="1" spc="5" dirty="0">
                <a:latin typeface="Times New Roman"/>
                <a:cs typeface="Times New Roman"/>
              </a:rPr>
              <a:t>Harriet </a:t>
            </a:r>
            <a:r>
              <a:rPr sz="3650" b="1" i="1" spc="20" dirty="0">
                <a:latin typeface="Times New Roman"/>
                <a:cs typeface="Times New Roman"/>
              </a:rPr>
              <a:t>and </a:t>
            </a:r>
            <a:r>
              <a:rPr sz="3650" b="1" i="1" spc="10" dirty="0">
                <a:latin typeface="Times New Roman"/>
                <a:cs typeface="Times New Roman"/>
              </a:rPr>
              <a:t>David </a:t>
            </a:r>
            <a:r>
              <a:rPr sz="3650" b="1" i="1" spc="30" dirty="0">
                <a:latin typeface="Times New Roman"/>
                <a:cs typeface="Times New Roman"/>
              </a:rPr>
              <a:t>Kaufman,</a:t>
            </a:r>
            <a:r>
              <a:rPr sz="3650" b="1" i="1" spc="-60" dirty="0">
                <a:latin typeface="Times New Roman"/>
                <a:cs typeface="Times New Roman"/>
              </a:rPr>
              <a:t> </a:t>
            </a:r>
            <a:r>
              <a:rPr sz="3650" b="1" i="1" spc="20" dirty="0">
                <a:latin typeface="Times New Roman"/>
                <a:cs typeface="Times New Roman"/>
              </a:rPr>
              <a:t>MD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4987" y="1037190"/>
            <a:ext cx="5707429" cy="108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790" marR="5080" indent="-1101725">
              <a:lnSpc>
                <a:spcPct val="100600"/>
              </a:lnSpc>
              <a:spcBef>
                <a:spcPts val="100"/>
              </a:spcBef>
            </a:pPr>
            <a:r>
              <a:rPr spc="5" dirty="0"/>
              <a:t>Congratulations </a:t>
            </a:r>
            <a:r>
              <a:rPr spc="10" dirty="0"/>
              <a:t>and </a:t>
            </a:r>
            <a:r>
              <a:rPr spc="5" dirty="0"/>
              <a:t>thank </a:t>
            </a:r>
            <a:r>
              <a:rPr spc="10" dirty="0"/>
              <a:t>you  </a:t>
            </a:r>
            <a:r>
              <a:rPr i="1" dirty="0"/>
              <a:t>to </a:t>
            </a:r>
            <a:r>
              <a:rPr b="1" spc="10" dirty="0"/>
              <a:t>Gary </a:t>
            </a:r>
            <a:r>
              <a:rPr b="1" spc="5" dirty="0"/>
              <a:t>Butts,</a:t>
            </a:r>
            <a:r>
              <a:rPr b="1" spc="50" dirty="0"/>
              <a:t> </a:t>
            </a:r>
            <a:r>
              <a:rPr b="1" spc="15" dirty="0"/>
              <a:t>MD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2603" y="2669876"/>
            <a:ext cx="7358380" cy="390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0839" marR="1628775" algn="ctr">
              <a:lnSpc>
                <a:spcPct val="100600"/>
              </a:lnSpc>
              <a:spcBef>
                <a:spcPts val="100"/>
              </a:spcBef>
            </a:pPr>
            <a:r>
              <a:rPr sz="3550" i="1" spc="-10" dirty="0">
                <a:latin typeface="Times New Roman"/>
                <a:cs typeface="Times New Roman"/>
              </a:rPr>
              <a:t>We </a:t>
            </a:r>
            <a:r>
              <a:rPr sz="3550" i="1" spc="5" dirty="0">
                <a:latin typeface="Times New Roman"/>
                <a:cs typeface="Times New Roman"/>
              </a:rPr>
              <a:t>are </a:t>
            </a:r>
            <a:r>
              <a:rPr sz="3550" i="1" dirty="0">
                <a:latin typeface="Times New Roman"/>
                <a:cs typeface="Times New Roman"/>
              </a:rPr>
              <a:t>grateful to </a:t>
            </a:r>
            <a:r>
              <a:rPr sz="3550" i="1" spc="10" dirty="0">
                <a:latin typeface="Times New Roman"/>
                <a:cs typeface="Times New Roman"/>
              </a:rPr>
              <a:t>you  </a:t>
            </a:r>
            <a:r>
              <a:rPr sz="3550" i="1" spc="5" dirty="0">
                <a:latin typeface="Times New Roman"/>
                <a:cs typeface="Times New Roman"/>
              </a:rPr>
              <a:t>for </a:t>
            </a:r>
            <a:r>
              <a:rPr sz="3550" i="1" dirty="0">
                <a:latin typeface="Times New Roman"/>
                <a:cs typeface="Times New Roman"/>
              </a:rPr>
              <a:t>directing</a:t>
            </a:r>
            <a:r>
              <a:rPr sz="3550" i="1" spc="5" dirty="0">
                <a:latin typeface="Times New Roman"/>
                <a:cs typeface="Times New Roman"/>
              </a:rPr>
              <a:t> the</a:t>
            </a:r>
            <a:endParaRPr sz="3550">
              <a:latin typeface="Times New Roman"/>
              <a:cs typeface="Times New Roman"/>
            </a:endParaRPr>
          </a:p>
          <a:p>
            <a:pPr marL="1203960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Mount </a:t>
            </a:r>
            <a:r>
              <a:rPr sz="3550" i="1" spc="5" dirty="0">
                <a:latin typeface="Times New Roman"/>
                <a:cs typeface="Times New Roman"/>
              </a:rPr>
              <a:t>Sinai Health</a:t>
            </a:r>
            <a:r>
              <a:rPr sz="3550" i="1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System</a:t>
            </a:r>
            <a:endParaRPr sz="35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600"/>
              </a:lnSpc>
              <a:tabLst>
                <a:tab pos="2862580" algn="l"/>
              </a:tabLst>
            </a:pPr>
            <a:r>
              <a:rPr sz="3550" i="1" dirty="0">
                <a:latin typeface="Times New Roman"/>
                <a:cs typeface="Times New Roman"/>
              </a:rPr>
              <a:t>into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a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position	</a:t>
            </a:r>
            <a:r>
              <a:rPr sz="3550" i="1" spc="10" dirty="0">
                <a:latin typeface="Times New Roman"/>
                <a:cs typeface="Times New Roman"/>
              </a:rPr>
              <a:t>of </a:t>
            </a:r>
            <a:r>
              <a:rPr sz="3550" i="1" spc="5" dirty="0">
                <a:latin typeface="Times New Roman"/>
                <a:cs typeface="Times New Roman"/>
              </a:rPr>
              <a:t>recognized</a:t>
            </a:r>
            <a:r>
              <a:rPr sz="3550" i="1" spc="-25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leadership  in diversity </a:t>
            </a:r>
            <a:r>
              <a:rPr sz="3550" i="1" spc="5" dirty="0">
                <a:latin typeface="Times New Roman"/>
                <a:cs typeface="Times New Roman"/>
              </a:rPr>
              <a:t>for </a:t>
            </a:r>
            <a:r>
              <a:rPr sz="3550" i="1" dirty="0">
                <a:latin typeface="Times New Roman"/>
                <a:cs typeface="Times New Roman"/>
              </a:rPr>
              <a:t>health </a:t>
            </a:r>
            <a:r>
              <a:rPr sz="3550" i="1" spc="5" dirty="0">
                <a:latin typeface="Times New Roman"/>
                <a:cs typeface="Times New Roman"/>
              </a:rPr>
              <a:t>care</a:t>
            </a:r>
            <a:r>
              <a:rPr sz="3550" i="1" spc="6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systems.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646430"/>
            <a:r>
              <a:rPr sz="3650" b="1" i="1" dirty="0">
                <a:latin typeface="Times New Roman"/>
                <a:cs typeface="Times New Roman"/>
              </a:rPr>
              <a:t>I. </a:t>
            </a:r>
            <a:r>
              <a:rPr sz="3650" b="1" i="1" spc="10" dirty="0">
                <a:latin typeface="Times New Roman"/>
                <a:cs typeface="Times New Roman"/>
              </a:rPr>
              <a:t>Michael </a:t>
            </a:r>
            <a:r>
              <a:rPr sz="3650" b="1" i="1" spc="25" dirty="0">
                <a:latin typeface="Times New Roman"/>
                <a:cs typeface="Times New Roman"/>
              </a:rPr>
              <a:t>Leitman, </a:t>
            </a:r>
            <a:r>
              <a:rPr sz="3650" b="1" i="1" spc="15" dirty="0">
                <a:latin typeface="Times New Roman"/>
                <a:cs typeface="Times New Roman"/>
              </a:rPr>
              <a:t>MD,</a:t>
            </a:r>
            <a:r>
              <a:rPr sz="3650" b="1" i="1" spc="-110" dirty="0">
                <a:latin typeface="Times New Roman"/>
                <a:cs typeface="Times New Roman"/>
              </a:rPr>
              <a:t> </a:t>
            </a:r>
            <a:r>
              <a:rPr sz="3650" b="1" i="1" spc="25" dirty="0">
                <a:latin typeface="Times New Roman"/>
                <a:cs typeface="Times New Roman"/>
              </a:rPr>
              <a:t>FACS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2511" y="809914"/>
            <a:ext cx="8561957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347" y="1581419"/>
            <a:ext cx="517334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pc="5" dirty="0"/>
              <a:t>Congratulations </a:t>
            </a:r>
            <a:r>
              <a:rPr dirty="0"/>
              <a:t>to </a:t>
            </a:r>
            <a:r>
              <a:rPr b="1" spc="10" dirty="0"/>
              <a:t>Dr. Diaz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6797" y="2125647"/>
            <a:ext cx="5568950" cy="28167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2545" algn="ctr">
              <a:spcBef>
                <a:spcPts val="125"/>
              </a:spcBef>
            </a:pP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spc="5" dirty="0">
                <a:latin typeface="Times New Roman"/>
                <a:cs typeface="Times New Roman"/>
              </a:rPr>
              <a:t>the </a:t>
            </a:r>
            <a:r>
              <a:rPr sz="3550" i="1" dirty="0">
                <a:latin typeface="Times New Roman"/>
                <a:cs typeface="Times New Roman"/>
              </a:rPr>
              <a:t>entire staff</a:t>
            </a:r>
            <a:r>
              <a:rPr sz="3550" i="1" spc="20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of</a:t>
            </a:r>
            <a:endParaRPr sz="3550">
              <a:latin typeface="Times New Roman"/>
              <a:cs typeface="Times New Roman"/>
            </a:endParaRPr>
          </a:p>
          <a:p>
            <a:pPr marR="64769" algn="ctr">
              <a:spcBef>
                <a:spcPts val="25"/>
              </a:spcBef>
            </a:pPr>
            <a:r>
              <a:rPr sz="3550" i="1" spc="5" dirty="0">
                <a:latin typeface="Times New Roman"/>
                <a:cs typeface="Times New Roman"/>
              </a:rPr>
              <a:t>the Adolescent Health</a:t>
            </a:r>
            <a:r>
              <a:rPr sz="3550" i="1" spc="-1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Center.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123825" algn="ctr"/>
            <a:r>
              <a:rPr sz="3650" b="1" i="1" spc="10" dirty="0">
                <a:latin typeface="Times New Roman"/>
                <a:cs typeface="Times New Roman"/>
              </a:rPr>
              <a:t>Richard </a:t>
            </a:r>
            <a:r>
              <a:rPr sz="3650" b="1" i="1" spc="20" dirty="0">
                <a:latin typeface="Times New Roman"/>
                <a:cs typeface="Times New Roman"/>
              </a:rPr>
              <a:t>and </a:t>
            </a:r>
            <a:r>
              <a:rPr sz="3650" b="1" i="1" spc="10" dirty="0">
                <a:latin typeface="Times New Roman"/>
                <a:cs typeface="Times New Roman"/>
              </a:rPr>
              <a:t>Monica</a:t>
            </a:r>
            <a:r>
              <a:rPr sz="3650" b="1" i="1" spc="-20" dirty="0">
                <a:latin typeface="Times New Roman"/>
                <a:cs typeface="Times New Roman"/>
              </a:rPr>
              <a:t> </a:t>
            </a:r>
            <a:r>
              <a:rPr sz="3650" b="1" i="1" spc="10" dirty="0">
                <a:latin typeface="Times New Roman"/>
                <a:cs typeface="Times New Roman"/>
              </a:rPr>
              <a:t>Macek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8327" y="1581418"/>
            <a:ext cx="7550784" cy="3886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550" b="1" i="1" spc="15" dirty="0">
                <a:latin typeface="Times New Roman"/>
                <a:cs typeface="Times New Roman"/>
              </a:rPr>
              <a:t>The </a:t>
            </a:r>
            <a:r>
              <a:rPr sz="3550" b="1" i="1" spc="10" dirty="0">
                <a:latin typeface="Times New Roman"/>
                <a:cs typeface="Times New Roman"/>
              </a:rPr>
              <a:t>Arnhold </a:t>
            </a:r>
            <a:r>
              <a:rPr sz="3550" b="1" i="1" dirty="0">
                <a:latin typeface="Times New Roman"/>
                <a:cs typeface="Times New Roman"/>
              </a:rPr>
              <a:t>Institute </a:t>
            </a:r>
            <a:r>
              <a:rPr sz="3550" b="1" i="1" spc="5" dirty="0">
                <a:latin typeface="Times New Roman"/>
                <a:cs typeface="Times New Roman"/>
              </a:rPr>
              <a:t>for </a:t>
            </a:r>
            <a:r>
              <a:rPr sz="3550" b="1" i="1" spc="10" dirty="0">
                <a:latin typeface="Times New Roman"/>
                <a:cs typeface="Times New Roman"/>
              </a:rPr>
              <a:t>Global</a:t>
            </a:r>
            <a:r>
              <a:rPr sz="3550" b="1" i="1" dirty="0">
                <a:latin typeface="Times New Roman"/>
                <a:cs typeface="Times New Roman"/>
              </a:rPr>
              <a:t> Health</a:t>
            </a:r>
            <a:endParaRPr sz="3550">
              <a:latin typeface="Times New Roman"/>
              <a:cs typeface="Times New Roman"/>
            </a:endParaRPr>
          </a:p>
          <a:p>
            <a:pPr marL="1383665" marR="1379855" algn="ctr">
              <a:lnSpc>
                <a:spcPct val="100600"/>
              </a:lnSpc>
            </a:pPr>
            <a:r>
              <a:rPr sz="3550" i="1" spc="10" dirty="0">
                <a:latin typeface="Times New Roman"/>
                <a:cs typeface="Times New Roman"/>
              </a:rPr>
              <a:t>honors and </a:t>
            </a:r>
            <a:r>
              <a:rPr sz="3550" i="1" spc="5" dirty="0">
                <a:latin typeface="Times New Roman"/>
                <a:cs typeface="Times New Roman"/>
              </a:rPr>
              <a:t>recognizes</a:t>
            </a:r>
            <a:r>
              <a:rPr sz="3550" i="1" spc="-5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the  pathbreaking </a:t>
            </a:r>
            <a:r>
              <a:rPr sz="3550" i="1" spc="10" dirty="0">
                <a:latin typeface="Times New Roman"/>
                <a:cs typeface="Times New Roman"/>
              </a:rPr>
              <a:t>work of</a:t>
            </a:r>
            <a:endParaRPr sz="355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635" algn="ctr"/>
            <a:r>
              <a:rPr sz="3550" b="1" i="1" spc="15" dirty="0">
                <a:latin typeface="Times New Roman"/>
                <a:cs typeface="Times New Roman"/>
              </a:rPr>
              <a:t>Dr </a:t>
            </a:r>
            <a:r>
              <a:rPr sz="3550" b="1" i="1" spc="10" dirty="0">
                <a:latin typeface="Times New Roman"/>
                <a:cs typeface="Times New Roman"/>
              </a:rPr>
              <a:t>Angela</a:t>
            </a:r>
            <a:r>
              <a:rPr sz="3550" b="1" i="1" spc="5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Diaz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and</a:t>
            </a:r>
            <a:r>
              <a:rPr sz="3550" i="1" spc="1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the</a:t>
            </a:r>
            <a:endParaRPr sz="3550">
              <a:latin typeface="Times New Roman"/>
              <a:cs typeface="Times New Roman"/>
            </a:endParaRPr>
          </a:p>
          <a:p>
            <a:pPr marL="1270" algn="ctr">
              <a:spcBef>
                <a:spcPts val="25"/>
              </a:spcBef>
            </a:pPr>
            <a:r>
              <a:rPr sz="3550" b="1" i="1" spc="10" dirty="0">
                <a:latin typeface="Times New Roman"/>
                <a:cs typeface="Times New Roman"/>
              </a:rPr>
              <a:t>Mount </a:t>
            </a:r>
            <a:r>
              <a:rPr sz="3550" b="1" i="1" spc="5" dirty="0">
                <a:latin typeface="Times New Roman"/>
                <a:cs typeface="Times New Roman"/>
              </a:rPr>
              <a:t>Sinai Adolescent </a:t>
            </a:r>
            <a:r>
              <a:rPr sz="3550" b="1" i="1" dirty="0">
                <a:latin typeface="Times New Roman"/>
                <a:cs typeface="Times New Roman"/>
              </a:rPr>
              <a:t>Health</a:t>
            </a:r>
            <a:r>
              <a:rPr sz="3550" b="1" i="1" spc="25" dirty="0">
                <a:latin typeface="Times New Roman"/>
                <a:cs typeface="Times New Roman"/>
              </a:rPr>
              <a:t> </a:t>
            </a:r>
            <a:r>
              <a:rPr sz="3550" b="1" i="1" spc="5" dirty="0">
                <a:latin typeface="Times New Roman"/>
                <a:cs typeface="Times New Roman"/>
              </a:rPr>
              <a:t>Center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1124" y="1037189"/>
            <a:ext cx="6496685" cy="438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03505" algn="ctr">
              <a:spcBef>
                <a:spcPts val="125"/>
              </a:spcBef>
            </a:pPr>
            <a:r>
              <a:rPr sz="3550" i="1" spc="5" dirty="0">
                <a:latin typeface="Times New Roman"/>
                <a:cs typeface="Times New Roman"/>
              </a:rPr>
              <a:t>Congratulations</a:t>
            </a:r>
            <a:r>
              <a:rPr sz="3550" i="1" spc="10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to</a:t>
            </a:r>
            <a:endParaRPr sz="3550">
              <a:latin typeface="Times New Roman"/>
              <a:cs typeface="Times New Roman"/>
            </a:endParaRPr>
          </a:p>
          <a:p>
            <a:pPr marR="108585" algn="ctr">
              <a:spcBef>
                <a:spcPts val="25"/>
              </a:spcBef>
            </a:pPr>
            <a:r>
              <a:rPr sz="3550" b="1" i="1" spc="5" dirty="0">
                <a:latin typeface="Times New Roman"/>
                <a:cs typeface="Times New Roman"/>
              </a:rPr>
              <a:t>Drs. </a:t>
            </a:r>
            <a:r>
              <a:rPr sz="3550" b="1" i="1" spc="15" dirty="0">
                <a:latin typeface="Times New Roman"/>
                <a:cs typeface="Times New Roman"/>
              </a:rPr>
              <a:t>Bob </a:t>
            </a:r>
            <a:r>
              <a:rPr sz="3550" b="1" i="1" spc="10" dirty="0">
                <a:latin typeface="Times New Roman"/>
                <a:cs typeface="Times New Roman"/>
              </a:rPr>
              <a:t>and Lenore</a:t>
            </a:r>
            <a:r>
              <a:rPr sz="3550" b="1" i="1" spc="45" dirty="0">
                <a:latin typeface="Times New Roman"/>
                <a:cs typeface="Times New Roman"/>
              </a:rPr>
              <a:t> </a:t>
            </a:r>
            <a:r>
              <a:rPr sz="3550" b="1" i="1" spc="15" dirty="0">
                <a:latin typeface="Times New Roman"/>
                <a:cs typeface="Times New Roman"/>
              </a:rPr>
              <a:t>Cohen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R="109855" algn="ctr"/>
            <a:r>
              <a:rPr sz="3550" i="1" spc="-10" dirty="0">
                <a:latin typeface="Times New Roman"/>
                <a:cs typeface="Times New Roman"/>
              </a:rPr>
              <a:t>With </a:t>
            </a:r>
            <a:r>
              <a:rPr sz="3550" i="1" spc="5" dirty="0">
                <a:latin typeface="Times New Roman"/>
                <a:cs typeface="Times New Roman"/>
              </a:rPr>
              <a:t>love </a:t>
            </a:r>
            <a:r>
              <a:rPr sz="3550" i="1" spc="10" dirty="0">
                <a:latin typeface="Times New Roman"/>
                <a:cs typeface="Times New Roman"/>
              </a:rPr>
              <a:t>and</a:t>
            </a:r>
            <a:r>
              <a:rPr sz="3550" i="1" spc="4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appreciation,</a:t>
            </a:r>
            <a:endParaRPr sz="3550">
              <a:latin typeface="Times New Roman"/>
              <a:cs typeface="Times New Roman"/>
            </a:endParaRPr>
          </a:p>
          <a:p>
            <a:pPr marR="222250" algn="ctr">
              <a:spcBef>
                <a:spcPts val="25"/>
              </a:spcBef>
            </a:pPr>
            <a:r>
              <a:rPr sz="3550" b="1" i="1" spc="15" dirty="0">
                <a:latin typeface="Times New Roman"/>
                <a:cs typeface="Times New Roman"/>
              </a:rPr>
              <a:t>The </a:t>
            </a:r>
            <a:r>
              <a:rPr sz="3550" b="1" i="1" spc="5" dirty="0">
                <a:latin typeface="Times New Roman"/>
                <a:cs typeface="Times New Roman"/>
              </a:rPr>
              <a:t>families </a:t>
            </a:r>
            <a:r>
              <a:rPr sz="3550" b="1" i="1" spc="10" dirty="0">
                <a:latin typeface="Times New Roman"/>
                <a:cs typeface="Times New Roman"/>
              </a:rPr>
              <a:t>of</a:t>
            </a:r>
            <a:endParaRPr sz="35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600"/>
              </a:lnSpc>
            </a:pPr>
            <a:r>
              <a:rPr sz="3550" b="1" i="1" spc="10" dirty="0">
                <a:latin typeface="Times New Roman"/>
                <a:cs typeface="Times New Roman"/>
              </a:rPr>
              <a:t>Jane </a:t>
            </a:r>
            <a:r>
              <a:rPr sz="3550" b="1" i="1" spc="15" dirty="0">
                <a:latin typeface="Times New Roman"/>
                <a:cs typeface="Times New Roman"/>
              </a:rPr>
              <a:t>Ann </a:t>
            </a:r>
            <a:r>
              <a:rPr sz="3550" b="1" i="1" spc="5" dirty="0">
                <a:latin typeface="Times New Roman"/>
                <a:cs typeface="Times New Roman"/>
              </a:rPr>
              <a:t>Poblete, Mylene </a:t>
            </a:r>
            <a:r>
              <a:rPr sz="3550" b="1" i="1" dirty="0">
                <a:latin typeface="Times New Roman"/>
                <a:cs typeface="Times New Roman"/>
              </a:rPr>
              <a:t>Vizarra  </a:t>
            </a:r>
            <a:r>
              <a:rPr sz="3550" b="1" i="1" spc="10" dirty="0">
                <a:latin typeface="Times New Roman"/>
                <a:cs typeface="Times New Roman"/>
              </a:rPr>
              <a:t>and Sonny and </a:t>
            </a:r>
            <a:r>
              <a:rPr sz="3550" b="1" i="1" spc="5" dirty="0">
                <a:latin typeface="Times New Roman"/>
                <a:cs typeface="Times New Roman"/>
              </a:rPr>
              <a:t>Mayeth </a:t>
            </a:r>
            <a:r>
              <a:rPr sz="3550" b="1" i="1" spc="20" dirty="0">
                <a:latin typeface="Times New Roman"/>
                <a:cs typeface="Times New Roman"/>
              </a:rPr>
              <a:t>De</a:t>
            </a:r>
            <a:r>
              <a:rPr sz="3550" b="1" i="1" spc="40" dirty="0">
                <a:latin typeface="Times New Roman"/>
                <a:cs typeface="Times New Roman"/>
              </a:rPr>
              <a:t> </a:t>
            </a:r>
            <a:r>
              <a:rPr sz="3550" b="1" i="1" spc="-5" dirty="0">
                <a:latin typeface="Times New Roman"/>
                <a:cs typeface="Times New Roman"/>
              </a:rPr>
              <a:t>Villa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316" y="1037190"/>
            <a:ext cx="730694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pc="5" dirty="0"/>
              <a:t>Congratulations </a:t>
            </a:r>
            <a:r>
              <a:rPr dirty="0"/>
              <a:t>to </a:t>
            </a:r>
            <a:r>
              <a:rPr spc="10" dirty="0"/>
              <a:t>an </a:t>
            </a:r>
            <a:r>
              <a:rPr dirty="0"/>
              <a:t>incredible</a:t>
            </a:r>
            <a:r>
              <a:rPr spc="45" dirty="0"/>
              <a:t> </a:t>
            </a:r>
            <a:r>
              <a:rPr spc="5" dirty="0"/>
              <a:t>couple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2550" y="2125646"/>
            <a:ext cx="6338570" cy="33938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75" algn="ctr">
              <a:spcBef>
                <a:spcPts val="125"/>
              </a:spcBef>
            </a:pPr>
            <a:r>
              <a:rPr sz="3550" b="1" i="1" spc="5" dirty="0">
                <a:latin typeface="Times New Roman"/>
                <a:cs typeface="Times New Roman"/>
              </a:rPr>
              <a:t>Drs. </a:t>
            </a:r>
            <a:r>
              <a:rPr sz="3550" b="1" i="1" spc="15" dirty="0">
                <a:latin typeface="Times New Roman"/>
                <a:cs typeface="Times New Roman"/>
              </a:rPr>
              <a:t>Bob </a:t>
            </a:r>
            <a:r>
              <a:rPr sz="3550" b="1" i="1" spc="20" dirty="0">
                <a:latin typeface="Times New Roman"/>
                <a:cs typeface="Times New Roman"/>
              </a:rPr>
              <a:t>&amp; </a:t>
            </a:r>
            <a:r>
              <a:rPr sz="3550" b="1" i="1" spc="10" dirty="0">
                <a:latin typeface="Times New Roman"/>
                <a:cs typeface="Times New Roman"/>
              </a:rPr>
              <a:t>Lenore</a:t>
            </a:r>
            <a:r>
              <a:rPr sz="3550" b="1" i="1" spc="20" dirty="0">
                <a:latin typeface="Times New Roman"/>
                <a:cs typeface="Times New Roman"/>
              </a:rPr>
              <a:t> </a:t>
            </a:r>
            <a:r>
              <a:rPr sz="3550" b="1" i="1" spc="15" dirty="0">
                <a:latin typeface="Times New Roman"/>
                <a:cs typeface="Times New Roman"/>
              </a:rPr>
              <a:t>Cohen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50" i="1" spc="10" dirty="0">
                <a:latin typeface="Times New Roman"/>
                <a:cs typeface="Times New Roman"/>
              </a:rPr>
              <a:t>You </a:t>
            </a:r>
            <a:r>
              <a:rPr sz="3550" i="1" spc="15" dirty="0">
                <a:latin typeface="Times New Roman"/>
                <a:cs typeface="Times New Roman"/>
              </a:rPr>
              <a:t>make </a:t>
            </a:r>
            <a:r>
              <a:rPr sz="3550" i="1" spc="10" dirty="0">
                <a:latin typeface="Times New Roman"/>
                <a:cs typeface="Times New Roman"/>
              </a:rPr>
              <a:t>our </a:t>
            </a:r>
            <a:r>
              <a:rPr sz="3550" i="1" spc="5" dirty="0">
                <a:latin typeface="Times New Roman"/>
                <a:cs typeface="Times New Roman"/>
              </a:rPr>
              <a:t>world </a:t>
            </a:r>
            <a:r>
              <a:rPr sz="3550" i="1" spc="10" dirty="0">
                <a:latin typeface="Times New Roman"/>
                <a:cs typeface="Times New Roman"/>
              </a:rPr>
              <a:t>a </a:t>
            </a:r>
            <a:r>
              <a:rPr sz="3550" i="1" dirty="0">
                <a:latin typeface="Times New Roman"/>
                <a:cs typeface="Times New Roman"/>
              </a:rPr>
              <a:t>better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place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" algn="ctr"/>
            <a:r>
              <a:rPr sz="3650" b="1" i="1" spc="10" dirty="0">
                <a:latin typeface="Times New Roman"/>
                <a:cs typeface="Times New Roman"/>
              </a:rPr>
              <a:t>Palvi </a:t>
            </a:r>
            <a:r>
              <a:rPr sz="3650" b="1" i="1" spc="20" dirty="0">
                <a:latin typeface="Times New Roman"/>
                <a:cs typeface="Times New Roman"/>
              </a:rPr>
              <a:t>&amp; </a:t>
            </a:r>
            <a:r>
              <a:rPr sz="3650" b="1" i="1" spc="15" dirty="0">
                <a:latin typeface="Times New Roman"/>
                <a:cs typeface="Times New Roman"/>
              </a:rPr>
              <a:t>Ripu</a:t>
            </a:r>
            <a:r>
              <a:rPr sz="3650" b="1" i="1" spc="-50" dirty="0">
                <a:latin typeface="Times New Roman"/>
                <a:cs typeface="Times New Roman"/>
              </a:rPr>
              <a:t> </a:t>
            </a:r>
            <a:r>
              <a:rPr sz="3650" b="1" i="1" spc="40" dirty="0">
                <a:latin typeface="Times New Roman"/>
                <a:cs typeface="Times New Roman"/>
              </a:rPr>
              <a:t>Dhaman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6612" y="1581419"/>
            <a:ext cx="207200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dirty="0"/>
              <a:t>In </a:t>
            </a:r>
            <a:r>
              <a:rPr spc="10" dirty="0"/>
              <a:t>honor</a:t>
            </a:r>
            <a:r>
              <a:rPr spc="-40" dirty="0"/>
              <a:t> </a:t>
            </a:r>
            <a:r>
              <a:rPr spc="10" dirty="0"/>
              <a:t>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315" y="2125647"/>
            <a:ext cx="7308850" cy="33740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13585">
              <a:spcBef>
                <a:spcPts val="125"/>
              </a:spcBef>
            </a:pPr>
            <a:r>
              <a:rPr sz="3550" b="1" i="1" spc="10" dirty="0">
                <a:latin typeface="Times New Roman"/>
                <a:cs typeface="Times New Roman"/>
              </a:rPr>
              <a:t>Dr. Angela</a:t>
            </a:r>
            <a:r>
              <a:rPr sz="3550" b="1" i="1" spc="40" dirty="0">
                <a:latin typeface="Times New Roman"/>
                <a:cs typeface="Times New Roman"/>
              </a:rPr>
              <a:t> </a:t>
            </a:r>
            <a:r>
              <a:rPr sz="3550" b="1" i="1" spc="5" dirty="0">
                <a:latin typeface="Times New Roman"/>
                <a:cs typeface="Times New Roman"/>
              </a:rPr>
              <a:t>Diaz,</a:t>
            </a:r>
            <a:endParaRPr sz="35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600"/>
              </a:lnSpc>
            </a:pPr>
            <a:r>
              <a:rPr sz="3550" i="1" spc="10" dirty="0">
                <a:latin typeface="Times New Roman"/>
                <a:cs typeface="Times New Roman"/>
              </a:rPr>
              <a:t>a </a:t>
            </a:r>
            <a:r>
              <a:rPr sz="3550" i="1" spc="5" dirty="0">
                <a:latin typeface="Times New Roman"/>
                <a:cs typeface="Times New Roman"/>
              </a:rPr>
              <a:t>remarkable </a:t>
            </a:r>
            <a:r>
              <a:rPr sz="3550" i="1" spc="15" dirty="0">
                <a:latin typeface="Times New Roman"/>
                <a:cs typeface="Times New Roman"/>
              </a:rPr>
              <a:t>women, </a:t>
            </a:r>
            <a:r>
              <a:rPr sz="3550" i="1" spc="5" dirty="0">
                <a:latin typeface="Times New Roman"/>
                <a:cs typeface="Times New Roman"/>
              </a:rPr>
              <a:t>doctor, </a:t>
            </a:r>
            <a:r>
              <a:rPr sz="3550" i="1" dirty="0">
                <a:latin typeface="Times New Roman"/>
                <a:cs typeface="Times New Roman"/>
              </a:rPr>
              <a:t>visionary,  </a:t>
            </a:r>
            <a:r>
              <a:rPr sz="3550" i="1" spc="10" dirty="0">
                <a:latin typeface="Times New Roman"/>
                <a:cs typeface="Times New Roman"/>
              </a:rPr>
              <a:t>and a </a:t>
            </a:r>
            <a:r>
              <a:rPr sz="3550" i="1" spc="5" dirty="0">
                <a:latin typeface="Times New Roman"/>
                <a:cs typeface="Times New Roman"/>
              </a:rPr>
              <a:t>legend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herself.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85725" algn="ctr"/>
            <a:r>
              <a:rPr sz="3650" b="1" i="1" spc="5" dirty="0">
                <a:latin typeface="Times New Roman"/>
                <a:cs typeface="Times New Roman"/>
              </a:rPr>
              <a:t>Terry</a:t>
            </a:r>
            <a:r>
              <a:rPr sz="3650" b="1" i="1" spc="-20" dirty="0">
                <a:latin typeface="Times New Roman"/>
                <a:cs typeface="Times New Roman"/>
              </a:rPr>
              <a:t> </a:t>
            </a:r>
            <a:r>
              <a:rPr sz="3650" b="1" i="1" spc="5" dirty="0">
                <a:latin typeface="Times New Roman"/>
                <a:cs typeface="Times New Roman"/>
              </a:rPr>
              <a:t>Goldstein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5322" y="1581419"/>
            <a:ext cx="469709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pc="-10" dirty="0"/>
              <a:t>We </a:t>
            </a:r>
            <a:r>
              <a:rPr spc="5" dirty="0"/>
              <a:t>love </a:t>
            </a:r>
            <a:r>
              <a:rPr spc="10" dirty="0"/>
              <a:t>and</a:t>
            </a:r>
            <a:r>
              <a:rPr spc="-10" dirty="0"/>
              <a:t> </a:t>
            </a:r>
            <a:r>
              <a:rPr spc="5" dirty="0"/>
              <a:t>congratulate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1196" y="2669876"/>
            <a:ext cx="7758430" cy="28167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spcBef>
                <a:spcPts val="125"/>
              </a:spcBef>
            </a:pPr>
            <a:r>
              <a:rPr sz="3550" b="1" i="1" spc="5" dirty="0">
                <a:latin typeface="Times New Roman"/>
                <a:cs typeface="Times New Roman"/>
              </a:rPr>
              <a:t>Drs. </a:t>
            </a:r>
            <a:r>
              <a:rPr sz="3550" b="1" i="1" spc="10" dirty="0">
                <a:latin typeface="Times New Roman"/>
                <a:cs typeface="Times New Roman"/>
              </a:rPr>
              <a:t>Lenore and </a:t>
            </a:r>
            <a:r>
              <a:rPr sz="3550" b="1" i="1" spc="15" dirty="0">
                <a:latin typeface="Times New Roman"/>
                <a:cs typeface="Times New Roman"/>
              </a:rPr>
              <a:t>Bob</a:t>
            </a:r>
            <a:r>
              <a:rPr sz="3550" b="1" i="1" spc="60" dirty="0">
                <a:latin typeface="Times New Roman"/>
                <a:cs typeface="Times New Roman"/>
              </a:rPr>
              <a:t> </a:t>
            </a:r>
            <a:r>
              <a:rPr sz="3550" b="1" i="1" spc="15" dirty="0">
                <a:latin typeface="Times New Roman"/>
                <a:cs typeface="Times New Roman"/>
              </a:rPr>
              <a:t>Cohen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50" i="1" spc="10" dirty="0">
                <a:latin typeface="Times New Roman"/>
                <a:cs typeface="Times New Roman"/>
              </a:rPr>
              <a:t>Your proud and </a:t>
            </a:r>
            <a:r>
              <a:rPr sz="3550" i="1" spc="5" dirty="0">
                <a:latin typeface="Times New Roman"/>
                <a:cs typeface="Times New Roman"/>
              </a:rPr>
              <a:t>adoring </a:t>
            </a:r>
            <a:r>
              <a:rPr sz="3550" i="1" dirty="0">
                <a:latin typeface="Times New Roman"/>
                <a:cs typeface="Times New Roman"/>
              </a:rPr>
              <a:t>sister </a:t>
            </a:r>
            <a:r>
              <a:rPr sz="3550" i="1" spc="10" dirty="0">
                <a:latin typeface="Times New Roman"/>
                <a:cs typeface="Times New Roman"/>
              </a:rPr>
              <a:t>and</a:t>
            </a:r>
            <a:r>
              <a:rPr sz="3550" i="1" spc="4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cousin,</a:t>
            </a:r>
            <a:endParaRPr sz="3550">
              <a:latin typeface="Times New Roman"/>
              <a:cs typeface="Times New Roman"/>
            </a:endParaRPr>
          </a:p>
          <a:p>
            <a:pPr marL="89535" algn="ctr">
              <a:spcBef>
                <a:spcPts val="25"/>
              </a:spcBef>
            </a:pPr>
            <a:r>
              <a:rPr sz="3650" b="1" i="1" spc="55" dirty="0">
                <a:latin typeface="Times New Roman"/>
                <a:cs typeface="Times New Roman"/>
              </a:rPr>
              <a:t>Amy </a:t>
            </a:r>
            <a:r>
              <a:rPr sz="3650" b="1" i="1" spc="5" dirty="0">
                <a:latin typeface="Times New Roman"/>
                <a:cs typeface="Times New Roman"/>
              </a:rPr>
              <a:t>Allen </a:t>
            </a:r>
            <a:r>
              <a:rPr sz="3650" b="1" i="1" spc="20" dirty="0">
                <a:latin typeface="Times New Roman"/>
                <a:cs typeface="Times New Roman"/>
              </a:rPr>
              <a:t>&amp; Judy</a:t>
            </a:r>
            <a:r>
              <a:rPr sz="3650" b="1" i="1" spc="-114" dirty="0">
                <a:latin typeface="Times New Roman"/>
                <a:cs typeface="Times New Roman"/>
              </a:rPr>
              <a:t> </a:t>
            </a:r>
            <a:r>
              <a:rPr sz="3650" b="1" i="1" spc="5" dirty="0">
                <a:latin typeface="Times New Roman"/>
                <a:cs typeface="Times New Roman"/>
              </a:rPr>
              <a:t>Steiner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8029" y="968626"/>
            <a:ext cx="176720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550" spc="5" dirty="0"/>
              <a:t>CHEER</a:t>
            </a:r>
            <a:r>
              <a:rPr sz="2550" spc="-100" dirty="0"/>
              <a:t> </a:t>
            </a:r>
            <a:r>
              <a:rPr sz="2550" spc="5" dirty="0"/>
              <a:t>THE</a:t>
            </a:r>
            <a:endParaRPr sz="2550"/>
          </a:p>
        </p:txBody>
      </p:sp>
      <p:sp>
        <p:nvSpPr>
          <p:cNvPr id="4" name="object 4"/>
          <p:cNvSpPr txBox="1"/>
          <p:nvPr/>
        </p:nvSpPr>
        <p:spPr>
          <a:xfrm>
            <a:off x="2721142" y="1748544"/>
            <a:ext cx="6742430" cy="43503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550" i="1" spc="5" dirty="0">
                <a:latin typeface="Times New Roman"/>
                <a:cs typeface="Times New Roman"/>
              </a:rPr>
              <a:t>MOUNT </a:t>
            </a:r>
            <a:r>
              <a:rPr sz="2550" i="1" dirty="0">
                <a:latin typeface="Times New Roman"/>
                <a:cs typeface="Times New Roman"/>
              </a:rPr>
              <a:t>SINAI </a:t>
            </a:r>
            <a:r>
              <a:rPr sz="2550" i="1" spc="5" dirty="0">
                <a:latin typeface="Times New Roman"/>
                <a:cs typeface="Times New Roman"/>
              </a:rPr>
              <a:t>ADOLESCENT </a:t>
            </a:r>
            <a:r>
              <a:rPr sz="2550" i="1" dirty="0">
                <a:latin typeface="Times New Roman"/>
                <a:cs typeface="Times New Roman"/>
              </a:rPr>
              <a:t>HEALTH</a:t>
            </a:r>
            <a:r>
              <a:rPr sz="2550" i="1" spc="-85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CENTER</a:t>
            </a:r>
            <a:endParaRPr sz="2550">
              <a:latin typeface="Times New Roman"/>
              <a:cs typeface="Times New Roman"/>
            </a:endParaRPr>
          </a:p>
          <a:p>
            <a:pPr marL="741045" marR="732790" algn="ctr">
              <a:lnSpc>
                <a:spcPct val="200700"/>
              </a:lnSpc>
            </a:pPr>
            <a:r>
              <a:rPr sz="2550" i="1" dirty="0">
                <a:latin typeface="Times New Roman"/>
                <a:cs typeface="Times New Roman"/>
              </a:rPr>
              <a:t>FOR THEIR INCREDIBLE,</a:t>
            </a:r>
            <a:r>
              <a:rPr sz="2550" i="1" spc="-105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AWESOME  </a:t>
            </a:r>
            <a:r>
              <a:rPr sz="2550" i="1" spc="5" dirty="0">
                <a:latin typeface="Times New Roman"/>
                <a:cs typeface="Times New Roman"/>
              </a:rPr>
              <a:t>50TH</a:t>
            </a:r>
            <a:r>
              <a:rPr sz="2550" i="1" spc="-5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ANNIVERSARY</a:t>
            </a:r>
            <a:endParaRPr sz="2550">
              <a:latin typeface="Times New Roman"/>
              <a:cs typeface="Times New Roman"/>
            </a:endParaRPr>
          </a:p>
          <a:p>
            <a:pPr marL="762000" marR="758190" indent="1270" algn="ctr">
              <a:lnSpc>
                <a:spcPct val="195300"/>
              </a:lnSpc>
              <a:spcBef>
                <a:spcPts val="160"/>
              </a:spcBef>
            </a:pPr>
            <a:r>
              <a:rPr sz="2550" i="1" dirty="0">
                <a:latin typeface="Times New Roman"/>
                <a:cs typeface="Times New Roman"/>
              </a:rPr>
              <a:t>SERVING </a:t>
            </a:r>
            <a:r>
              <a:rPr sz="2550" i="1" spc="5" dirty="0">
                <a:latin typeface="Times New Roman"/>
                <a:cs typeface="Times New Roman"/>
              </a:rPr>
              <a:t>NEW </a:t>
            </a:r>
            <a:r>
              <a:rPr sz="2550" i="1" spc="15" dirty="0">
                <a:latin typeface="Times New Roman"/>
                <a:cs typeface="Times New Roman"/>
              </a:rPr>
              <a:t>YORK CITY'S YOUTH  </a:t>
            </a:r>
            <a:r>
              <a:rPr sz="2550" i="1" spc="-5" dirty="0">
                <a:latin typeface="Times New Roman"/>
                <a:cs typeface="Times New Roman"/>
              </a:rPr>
              <a:t>WITH </a:t>
            </a:r>
            <a:r>
              <a:rPr sz="2550" i="1" spc="5" dirty="0">
                <a:latin typeface="Times New Roman"/>
                <a:cs typeface="Times New Roman"/>
              </a:rPr>
              <a:t>KINDNESS AND </a:t>
            </a:r>
            <a:r>
              <a:rPr sz="2550" i="1" spc="-5" dirty="0">
                <a:latin typeface="Times New Roman"/>
                <a:cs typeface="Times New Roman"/>
              </a:rPr>
              <a:t>EXPERTISE  </a:t>
            </a:r>
            <a:r>
              <a:rPr sz="3050" b="1" i="1" spc="20" dirty="0">
                <a:latin typeface="Times New Roman"/>
                <a:cs typeface="Times New Roman"/>
              </a:rPr>
              <a:t>BARBARA </a:t>
            </a:r>
            <a:r>
              <a:rPr sz="3050" b="1" i="1" spc="15" dirty="0">
                <a:latin typeface="Times New Roman"/>
                <a:cs typeface="Times New Roman"/>
              </a:rPr>
              <a:t>AND </a:t>
            </a:r>
            <a:r>
              <a:rPr sz="3050" b="1" i="1" spc="20" dirty="0">
                <a:latin typeface="Times New Roman"/>
                <a:cs typeface="Times New Roman"/>
              </a:rPr>
              <a:t>TOM</a:t>
            </a:r>
            <a:r>
              <a:rPr sz="3050" b="1" i="1" spc="-45" dirty="0">
                <a:latin typeface="Times New Roman"/>
                <a:cs typeface="Times New Roman"/>
              </a:rPr>
              <a:t> </a:t>
            </a:r>
            <a:r>
              <a:rPr sz="3050" b="1" i="1" spc="15" dirty="0">
                <a:latin typeface="Times New Roman"/>
                <a:cs typeface="Times New Roman"/>
              </a:rPr>
              <a:t>ISRAEL</a:t>
            </a:r>
            <a:endParaRPr sz="30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3777" y="1260024"/>
            <a:ext cx="251714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100" spc="10" dirty="0"/>
              <a:t>CONGRATULATIONS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2249763" y="1607131"/>
            <a:ext cx="7684134" cy="29238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" algn="ctr">
              <a:spcBef>
                <a:spcPts val="120"/>
              </a:spcBef>
            </a:pPr>
            <a:r>
              <a:rPr sz="1900" i="1" spc="10" dirty="0">
                <a:latin typeface="Times New Roman"/>
                <a:cs typeface="Times New Roman"/>
              </a:rPr>
              <a:t>To</a:t>
            </a:r>
            <a:r>
              <a:rPr sz="1900" i="1" spc="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1726564" marR="1716405" algn="ctr">
              <a:lnSpc>
                <a:spcPct val="100400"/>
              </a:lnSpc>
              <a:spcBef>
                <a:spcPts val="40"/>
              </a:spcBef>
            </a:pPr>
            <a:r>
              <a:rPr sz="2100" i="1" spc="15" dirty="0">
                <a:latin typeface="Times New Roman"/>
                <a:cs typeface="Times New Roman"/>
              </a:rPr>
              <a:t>Mount </a:t>
            </a:r>
            <a:r>
              <a:rPr sz="2100" i="1" spc="20" dirty="0">
                <a:latin typeface="Times New Roman"/>
                <a:cs typeface="Times New Roman"/>
              </a:rPr>
              <a:t>Sinai </a:t>
            </a:r>
            <a:r>
              <a:rPr sz="2100" i="1" spc="15" dirty="0">
                <a:latin typeface="Times New Roman"/>
                <a:cs typeface="Times New Roman"/>
              </a:rPr>
              <a:t>Adolescent </a:t>
            </a:r>
            <a:r>
              <a:rPr sz="2100" i="1" spc="20" dirty="0">
                <a:latin typeface="Times New Roman"/>
                <a:cs typeface="Times New Roman"/>
              </a:rPr>
              <a:t>Health </a:t>
            </a:r>
            <a:r>
              <a:rPr sz="2100" i="1" spc="15" dirty="0">
                <a:latin typeface="Times New Roman"/>
                <a:cs typeface="Times New Roman"/>
              </a:rPr>
              <a:t>Center  </a:t>
            </a:r>
            <a:r>
              <a:rPr sz="2100" i="1" spc="20" dirty="0">
                <a:latin typeface="Times New Roman"/>
                <a:cs typeface="Times New Roman"/>
              </a:rPr>
              <a:t>15th </a:t>
            </a:r>
            <a:r>
              <a:rPr sz="2100" i="1" spc="15" dirty="0">
                <a:latin typeface="Times New Roman"/>
                <a:cs typeface="Times New Roman"/>
              </a:rPr>
              <a:t>Annual Breakfast of</a:t>
            </a:r>
            <a:r>
              <a:rPr sz="2100" i="1" spc="55" dirty="0">
                <a:latin typeface="Times New Roman"/>
                <a:cs typeface="Times New Roman"/>
              </a:rPr>
              <a:t> </a:t>
            </a:r>
            <a:r>
              <a:rPr sz="2100" i="1" spc="15" dirty="0">
                <a:latin typeface="Times New Roman"/>
                <a:cs typeface="Times New Roman"/>
              </a:rPr>
              <a:t>Legends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400"/>
              </a:lnSpc>
            </a:pPr>
            <a:r>
              <a:rPr sz="2100" b="1" i="1" spc="20" dirty="0">
                <a:latin typeface="Times New Roman"/>
                <a:cs typeface="Times New Roman"/>
              </a:rPr>
              <a:t>David </a:t>
            </a:r>
            <a:r>
              <a:rPr sz="2100" b="1" i="1" spc="5" dirty="0">
                <a:latin typeface="Times New Roman"/>
                <a:cs typeface="Times New Roman"/>
              </a:rPr>
              <a:t>R. </a:t>
            </a:r>
            <a:r>
              <a:rPr sz="2100" b="1" i="1" spc="15" dirty="0">
                <a:latin typeface="Times New Roman"/>
                <a:cs typeface="Times New Roman"/>
              </a:rPr>
              <a:t>Jones, President </a:t>
            </a:r>
            <a:r>
              <a:rPr sz="2100" b="1" i="1" spc="20" dirty="0">
                <a:latin typeface="Times New Roman"/>
                <a:cs typeface="Times New Roman"/>
              </a:rPr>
              <a:t>&amp; </a:t>
            </a:r>
            <a:r>
              <a:rPr sz="2100" b="1" i="1" spc="10" dirty="0">
                <a:latin typeface="Times New Roman"/>
                <a:cs typeface="Times New Roman"/>
              </a:rPr>
              <a:t>CEO </a:t>
            </a:r>
            <a:r>
              <a:rPr sz="2100" b="1" i="1" spc="15" dirty="0">
                <a:latin typeface="Times New Roman"/>
                <a:cs typeface="Times New Roman"/>
              </a:rPr>
              <a:t>of </a:t>
            </a:r>
            <a:r>
              <a:rPr sz="2100" b="1" i="1" spc="10" dirty="0">
                <a:latin typeface="Times New Roman"/>
                <a:cs typeface="Times New Roman"/>
              </a:rPr>
              <a:t>the </a:t>
            </a:r>
            <a:r>
              <a:rPr sz="2100" b="1" i="1" spc="20" dirty="0">
                <a:latin typeface="Times New Roman"/>
                <a:cs typeface="Times New Roman"/>
              </a:rPr>
              <a:t>Community </a:t>
            </a:r>
            <a:r>
              <a:rPr sz="2100" b="1" i="1" spc="10" dirty="0">
                <a:latin typeface="Times New Roman"/>
                <a:cs typeface="Times New Roman"/>
              </a:rPr>
              <a:t>Service </a:t>
            </a:r>
            <a:r>
              <a:rPr sz="2100" b="1" i="1" spc="15" dirty="0">
                <a:latin typeface="Times New Roman"/>
                <a:cs typeface="Times New Roman"/>
              </a:rPr>
              <a:t>Society  and </a:t>
            </a:r>
            <a:r>
              <a:rPr sz="2100" b="1" i="1" spc="10" dirty="0">
                <a:latin typeface="Times New Roman"/>
                <a:cs typeface="Times New Roman"/>
              </a:rPr>
              <a:t>the CSS </a:t>
            </a:r>
            <a:r>
              <a:rPr sz="2100" b="1" i="1" spc="20" dirty="0">
                <a:latin typeface="Times New Roman"/>
                <a:cs typeface="Times New Roman"/>
              </a:rPr>
              <a:t>Board </a:t>
            </a:r>
            <a:r>
              <a:rPr sz="2100" b="1" i="1" spc="15" dirty="0">
                <a:latin typeface="Times New Roman"/>
                <a:cs typeface="Times New Roman"/>
              </a:rPr>
              <a:t>of </a:t>
            </a:r>
            <a:r>
              <a:rPr sz="2100" b="1" i="1" spc="10" dirty="0">
                <a:latin typeface="Times New Roman"/>
                <a:cs typeface="Times New Roman"/>
              </a:rPr>
              <a:t>Trustees, </a:t>
            </a:r>
            <a:r>
              <a:rPr sz="2100" b="1" i="1" spc="15" dirty="0">
                <a:latin typeface="Times New Roman"/>
                <a:cs typeface="Times New Roman"/>
              </a:rPr>
              <a:t>salutes </a:t>
            </a:r>
            <a:r>
              <a:rPr sz="2100" b="1" i="1" spc="10" dirty="0">
                <a:latin typeface="Times New Roman"/>
                <a:cs typeface="Times New Roman"/>
              </a:rPr>
              <a:t>the Mount</a:t>
            </a:r>
            <a:r>
              <a:rPr sz="2100" b="1" i="1" spc="105" dirty="0">
                <a:latin typeface="Times New Roman"/>
                <a:cs typeface="Times New Roman"/>
              </a:rPr>
              <a:t> </a:t>
            </a:r>
            <a:r>
              <a:rPr sz="2100" b="1" i="1" spc="15" dirty="0">
                <a:latin typeface="Times New Roman"/>
                <a:cs typeface="Times New Roman"/>
              </a:rPr>
              <a:t>Sinai</a:t>
            </a:r>
            <a:endParaRPr sz="2100">
              <a:latin typeface="Times New Roman"/>
              <a:cs typeface="Times New Roman"/>
            </a:endParaRPr>
          </a:p>
          <a:p>
            <a:pPr marR="57785" algn="ctr">
              <a:spcBef>
                <a:spcPts val="10"/>
              </a:spcBef>
            </a:pPr>
            <a:r>
              <a:rPr sz="2100" b="1" i="1" spc="15" dirty="0">
                <a:latin typeface="Times New Roman"/>
                <a:cs typeface="Times New Roman"/>
              </a:rPr>
              <a:t>Adolescent Health </a:t>
            </a:r>
            <a:r>
              <a:rPr sz="2100" b="1" i="1" spc="10" dirty="0">
                <a:latin typeface="Times New Roman"/>
                <a:cs typeface="Times New Roman"/>
              </a:rPr>
              <a:t>Center </a:t>
            </a:r>
            <a:r>
              <a:rPr sz="2100" b="1" i="1" spc="20" dirty="0">
                <a:latin typeface="Times New Roman"/>
                <a:cs typeface="Times New Roman"/>
              </a:rPr>
              <a:t>on </a:t>
            </a:r>
            <a:r>
              <a:rPr sz="2100" b="1" i="1" spc="15" dirty="0">
                <a:latin typeface="Times New Roman"/>
                <a:cs typeface="Times New Roman"/>
              </a:rPr>
              <a:t>its </a:t>
            </a:r>
            <a:r>
              <a:rPr sz="2100" b="1" i="1" spc="20" dirty="0">
                <a:latin typeface="Times New Roman"/>
                <a:cs typeface="Times New Roman"/>
              </a:rPr>
              <a:t>15th </a:t>
            </a:r>
            <a:r>
              <a:rPr sz="2100" b="1" i="1" spc="10" dirty="0">
                <a:latin typeface="Times New Roman"/>
                <a:cs typeface="Times New Roman"/>
              </a:rPr>
              <a:t>Annual </a:t>
            </a:r>
            <a:r>
              <a:rPr sz="2100" b="1" i="1" spc="15" dirty="0">
                <a:latin typeface="Times New Roman"/>
                <a:cs typeface="Times New Roman"/>
              </a:rPr>
              <a:t>Breakfast of</a:t>
            </a:r>
            <a:r>
              <a:rPr sz="2100" b="1" i="1" spc="150" dirty="0">
                <a:latin typeface="Times New Roman"/>
                <a:cs typeface="Times New Roman"/>
              </a:rPr>
              <a:t> </a:t>
            </a:r>
            <a:r>
              <a:rPr sz="2100" b="1" i="1" spc="10" dirty="0">
                <a:latin typeface="Times New Roman"/>
                <a:cs typeface="Times New Roman"/>
              </a:rPr>
              <a:t>Legends.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905" algn="ctr"/>
            <a:r>
              <a:rPr sz="2100" i="1" spc="20" dirty="0">
                <a:latin typeface="Times New Roman"/>
                <a:cs typeface="Times New Roman"/>
              </a:rPr>
              <a:t>Congratulations </a:t>
            </a:r>
            <a:r>
              <a:rPr sz="2100" i="1" spc="15" dirty="0">
                <a:latin typeface="Times New Roman"/>
                <a:cs typeface="Times New Roman"/>
              </a:rPr>
              <a:t>to all </a:t>
            </a:r>
            <a:r>
              <a:rPr sz="2100" i="1" spc="20" dirty="0">
                <a:latin typeface="Times New Roman"/>
                <a:cs typeface="Times New Roman"/>
              </a:rPr>
              <a:t>the</a:t>
            </a:r>
            <a:r>
              <a:rPr sz="2100" i="1" spc="50" dirty="0">
                <a:latin typeface="Times New Roman"/>
                <a:cs typeface="Times New Roman"/>
              </a:rPr>
              <a:t> </a:t>
            </a:r>
            <a:r>
              <a:rPr sz="2100" i="1" spc="20" dirty="0">
                <a:latin typeface="Times New Roman"/>
                <a:cs typeface="Times New Roman"/>
              </a:rPr>
              <a:t>Honorees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2211" y="4928054"/>
            <a:ext cx="2862556" cy="142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1174" y="1581418"/>
            <a:ext cx="7341870" cy="3881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100"/>
              </a:spcBef>
            </a:pPr>
            <a:r>
              <a:rPr sz="3550" i="1" spc="10" dirty="0">
                <a:latin typeface="Times New Roman"/>
                <a:cs typeface="Times New Roman"/>
              </a:rPr>
              <a:t>The Department of </a:t>
            </a:r>
            <a:r>
              <a:rPr sz="3550" i="1" spc="5" dirty="0">
                <a:latin typeface="Times New Roman"/>
                <a:cs typeface="Times New Roman"/>
              </a:rPr>
              <a:t>Dermatology </a:t>
            </a:r>
            <a:r>
              <a:rPr sz="3550" i="1" dirty="0">
                <a:latin typeface="Times New Roman"/>
                <a:cs typeface="Times New Roman"/>
              </a:rPr>
              <a:t>salutes  </a:t>
            </a:r>
            <a:r>
              <a:rPr sz="3550" i="1" spc="5" dirty="0">
                <a:latin typeface="Times New Roman"/>
                <a:cs typeface="Times New Roman"/>
              </a:rPr>
              <a:t>the Breakfast </a:t>
            </a:r>
            <a:r>
              <a:rPr sz="3550" i="1" spc="10" dirty="0">
                <a:latin typeface="Times New Roman"/>
                <a:cs typeface="Times New Roman"/>
              </a:rPr>
              <a:t>of</a:t>
            </a:r>
            <a:r>
              <a:rPr sz="3550" i="1" spc="5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Legends</a:t>
            </a:r>
            <a:endParaRPr sz="3550">
              <a:latin typeface="Times New Roman"/>
              <a:cs typeface="Times New Roman"/>
            </a:endParaRPr>
          </a:p>
          <a:p>
            <a:pPr marL="1525270">
              <a:spcBef>
                <a:spcPts val="25"/>
              </a:spcBef>
            </a:pPr>
            <a:r>
              <a:rPr sz="3550" i="1" dirty="0">
                <a:latin typeface="Times New Roman"/>
                <a:cs typeface="Times New Roman"/>
              </a:rPr>
              <a:t>in </a:t>
            </a:r>
            <a:r>
              <a:rPr sz="3550" i="1" spc="10" dirty="0">
                <a:latin typeface="Times New Roman"/>
                <a:cs typeface="Times New Roman"/>
              </a:rPr>
              <a:t>honor of </a:t>
            </a:r>
            <a:r>
              <a:rPr sz="3550" b="1" i="1" spc="5" dirty="0">
                <a:latin typeface="Times New Roman"/>
                <a:cs typeface="Times New Roman"/>
              </a:rPr>
              <a:t>Peter</a:t>
            </a:r>
            <a:r>
              <a:rPr sz="3550" b="1" i="1" spc="15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May.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040765" marR="1033780" indent="1270" algn="ctr">
              <a:lnSpc>
                <a:spcPct val="100600"/>
              </a:lnSpc>
              <a:spcBef>
                <a:spcPts val="5"/>
              </a:spcBef>
            </a:pPr>
            <a:r>
              <a:rPr sz="3550" b="1" i="1" spc="10" dirty="0">
                <a:latin typeface="Times New Roman"/>
                <a:cs typeface="Times New Roman"/>
              </a:rPr>
              <a:t>Dr. Mark </a:t>
            </a:r>
            <a:r>
              <a:rPr sz="3550" b="1" i="1" spc="15" dirty="0">
                <a:latin typeface="Times New Roman"/>
                <a:cs typeface="Times New Roman"/>
              </a:rPr>
              <a:t>Lebwohl  Department </a:t>
            </a:r>
            <a:r>
              <a:rPr sz="3550" b="1" i="1" spc="10" dirty="0">
                <a:latin typeface="Times New Roman"/>
                <a:cs typeface="Times New Roman"/>
              </a:rPr>
              <a:t>of</a:t>
            </a:r>
            <a:r>
              <a:rPr sz="3550" b="1" i="1" spc="-55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Dermatology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4987" y="1037190"/>
            <a:ext cx="5707429" cy="110863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pc="5" dirty="0"/>
              <a:t>Congratulations </a:t>
            </a:r>
            <a:r>
              <a:rPr dirty="0"/>
              <a:t>to</a:t>
            </a:r>
            <a:r>
              <a:rPr spc="-30" dirty="0"/>
              <a:t> </a:t>
            </a:r>
            <a:r>
              <a:rPr b="1" spc="10" dirty="0"/>
              <a:t>Angela</a:t>
            </a:r>
          </a:p>
          <a:p>
            <a:pPr algn="ctr">
              <a:spcBef>
                <a:spcPts val="25"/>
              </a:spcBef>
            </a:pPr>
            <a:r>
              <a:rPr spc="10" dirty="0"/>
              <a:t>and her amazing</a:t>
            </a:r>
            <a:r>
              <a:rPr spc="-5" dirty="0"/>
              <a:t> </a:t>
            </a:r>
            <a:r>
              <a:rPr dirty="0"/>
              <a:t>staff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42507" y="2669876"/>
            <a:ext cx="5503545" cy="2911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76910">
              <a:spcBef>
                <a:spcPts val="125"/>
              </a:spcBef>
            </a:pPr>
            <a:r>
              <a:rPr sz="3550" i="1" spc="10" dirty="0">
                <a:latin typeface="Times New Roman"/>
                <a:cs typeface="Times New Roman"/>
              </a:rPr>
              <a:t>on </a:t>
            </a:r>
            <a:r>
              <a:rPr sz="3550" i="1" dirty="0">
                <a:latin typeface="Times New Roman"/>
                <a:cs typeface="Times New Roman"/>
              </a:rPr>
              <a:t>their </a:t>
            </a:r>
            <a:r>
              <a:rPr sz="3550" i="1" spc="5" dirty="0">
                <a:latin typeface="Times New Roman"/>
                <a:cs typeface="Times New Roman"/>
              </a:rPr>
              <a:t>50th</a:t>
            </a:r>
            <a:r>
              <a:rPr sz="3550" i="1" spc="15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birthday!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080" algn="ctr">
              <a:lnSpc>
                <a:spcPts val="4560"/>
              </a:lnSpc>
            </a:pPr>
            <a:r>
              <a:rPr sz="4250" b="1" i="1" spc="20" dirty="0">
                <a:latin typeface="Times New Roman"/>
                <a:cs typeface="Times New Roman"/>
              </a:rPr>
              <a:t>Barbara </a:t>
            </a:r>
            <a:r>
              <a:rPr sz="4250" b="1" i="1" spc="25" dirty="0">
                <a:latin typeface="Times New Roman"/>
                <a:cs typeface="Times New Roman"/>
              </a:rPr>
              <a:t>and </a:t>
            </a:r>
            <a:r>
              <a:rPr sz="4250" b="1" i="1" spc="30" dirty="0">
                <a:latin typeface="Times New Roman"/>
                <a:cs typeface="Times New Roman"/>
              </a:rPr>
              <a:t>Tom</a:t>
            </a:r>
            <a:r>
              <a:rPr sz="4250" b="1" i="1" spc="-10" dirty="0">
                <a:latin typeface="Times New Roman"/>
                <a:cs typeface="Times New Roman"/>
              </a:rPr>
              <a:t> </a:t>
            </a:r>
            <a:r>
              <a:rPr sz="4250" b="1" i="1" spc="5" dirty="0">
                <a:latin typeface="Times New Roman"/>
                <a:cs typeface="Times New Roman"/>
              </a:rPr>
              <a:t>Israel  </a:t>
            </a:r>
            <a:r>
              <a:rPr sz="4250" b="1" i="1" spc="10" dirty="0">
                <a:latin typeface="Times New Roman"/>
                <a:cs typeface="Times New Roman"/>
              </a:rPr>
              <a:t>Dr. </a:t>
            </a:r>
            <a:r>
              <a:rPr sz="4250" b="1" i="1" spc="20" dirty="0">
                <a:latin typeface="Times New Roman"/>
                <a:cs typeface="Times New Roman"/>
              </a:rPr>
              <a:t>Emily</a:t>
            </a:r>
            <a:r>
              <a:rPr sz="4250" b="1" i="1" dirty="0">
                <a:latin typeface="Times New Roman"/>
                <a:cs typeface="Times New Roman"/>
              </a:rPr>
              <a:t> </a:t>
            </a:r>
            <a:r>
              <a:rPr sz="4250" b="1" i="1" spc="20" dirty="0">
                <a:latin typeface="Times New Roman"/>
                <a:cs typeface="Times New Roman"/>
              </a:rPr>
              <a:t>Pluhar</a:t>
            </a:r>
            <a:endParaRPr sz="42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8009" y="1032749"/>
            <a:ext cx="4430963" cy="5519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864" y="938629"/>
            <a:ext cx="6880225" cy="671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2100" b="1" spc="10" dirty="0"/>
              <a:t>Thank </a:t>
            </a:r>
            <a:r>
              <a:rPr sz="2100" b="1" spc="15" dirty="0"/>
              <a:t>you to our </a:t>
            </a:r>
            <a:r>
              <a:rPr sz="2100" b="1" spc="20" dirty="0"/>
              <a:t>2018 </a:t>
            </a:r>
            <a:r>
              <a:rPr sz="2100" b="1" spc="5" dirty="0"/>
              <a:t>TCS </a:t>
            </a:r>
            <a:r>
              <a:rPr sz="2100" b="1" spc="20" dirty="0"/>
              <a:t>New York </a:t>
            </a:r>
            <a:r>
              <a:rPr sz="2100" b="1" spc="15" dirty="0"/>
              <a:t>City </a:t>
            </a:r>
            <a:r>
              <a:rPr sz="2100" b="1" spc="20" dirty="0"/>
              <a:t>Marathon</a:t>
            </a:r>
            <a:r>
              <a:rPr sz="2100" b="1" spc="70" dirty="0"/>
              <a:t> </a:t>
            </a:r>
            <a:r>
              <a:rPr sz="2100" b="1" spc="15" dirty="0"/>
              <a:t>Team!</a:t>
            </a:r>
            <a:endParaRPr sz="2100"/>
          </a:p>
          <a:p>
            <a:pPr marR="3175" algn="ctr">
              <a:spcBef>
                <a:spcPts val="10"/>
              </a:spcBef>
            </a:pPr>
            <a:r>
              <a:rPr sz="2100" b="1" spc="10" dirty="0"/>
              <a:t>Run </a:t>
            </a:r>
            <a:r>
              <a:rPr sz="2100" b="1" spc="15" dirty="0"/>
              <a:t>For </a:t>
            </a:r>
            <a:r>
              <a:rPr sz="2100" b="1" spc="5" dirty="0"/>
              <a:t>Teens</a:t>
            </a:r>
            <a:r>
              <a:rPr sz="2100" b="1" spc="35" dirty="0"/>
              <a:t> </a:t>
            </a:r>
            <a:r>
              <a:rPr sz="2100" b="1" spc="10" dirty="0"/>
              <a:t>(MSAHC)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5073753" y="1572847"/>
            <a:ext cx="2040255" cy="4846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250" marR="219075" algn="ctr">
              <a:lnSpc>
                <a:spcPct val="127800"/>
              </a:lnSpc>
              <a:spcBef>
                <a:spcPts val="90"/>
              </a:spcBef>
            </a:pPr>
            <a:r>
              <a:rPr sz="1650" i="1" spc="15" dirty="0">
                <a:latin typeface="Times New Roman"/>
                <a:cs typeface="Times New Roman"/>
              </a:rPr>
              <a:t>Abigail Allen,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30" dirty="0">
                <a:latin typeface="Times New Roman"/>
                <a:cs typeface="Times New Roman"/>
              </a:rPr>
              <a:t>MD  </a:t>
            </a:r>
            <a:r>
              <a:rPr sz="1650" i="1" spc="10" dirty="0">
                <a:latin typeface="Times New Roman"/>
                <a:cs typeface="Times New Roman"/>
              </a:rPr>
              <a:t>Lisa</a:t>
            </a:r>
            <a:r>
              <a:rPr sz="1650" i="1" spc="5" dirty="0">
                <a:latin typeface="Times New Roman"/>
                <a:cs typeface="Times New Roman"/>
              </a:rPr>
              <a:t> </a:t>
            </a:r>
            <a:r>
              <a:rPr sz="1650" i="1" spc="10" dirty="0">
                <a:latin typeface="Times New Roman"/>
                <a:cs typeface="Times New Roman"/>
              </a:rPr>
              <a:t>Anderson</a:t>
            </a:r>
            <a:endParaRPr sz="1650">
              <a:latin typeface="Times New Roman"/>
              <a:cs typeface="Times New Roman"/>
            </a:endParaRPr>
          </a:p>
          <a:p>
            <a:pPr marL="12700" marR="5080" algn="ctr">
              <a:lnSpc>
                <a:spcPct val="127800"/>
              </a:lnSpc>
            </a:pPr>
            <a:r>
              <a:rPr sz="1650" i="1" spc="15" dirty="0">
                <a:latin typeface="Times New Roman"/>
                <a:cs typeface="Times New Roman"/>
              </a:rPr>
              <a:t>Angela </a:t>
            </a:r>
            <a:r>
              <a:rPr sz="1650" i="1" spc="10" dirty="0">
                <a:latin typeface="Times New Roman"/>
                <a:cs typeface="Times New Roman"/>
              </a:rPr>
              <a:t>Diaz, </a:t>
            </a:r>
            <a:r>
              <a:rPr sz="1650" i="1" spc="20" dirty="0">
                <a:latin typeface="Times New Roman"/>
                <a:cs typeface="Times New Roman"/>
              </a:rPr>
              <a:t>MD, </a:t>
            </a:r>
            <a:r>
              <a:rPr sz="1650" i="1" spc="15" dirty="0">
                <a:latin typeface="Times New Roman"/>
                <a:cs typeface="Times New Roman"/>
              </a:rPr>
              <a:t>PhD  </a:t>
            </a:r>
            <a:r>
              <a:rPr sz="1650" i="1" spc="10" dirty="0">
                <a:latin typeface="Times New Roman"/>
                <a:cs typeface="Times New Roman"/>
              </a:rPr>
              <a:t>Daniela Diaz, </a:t>
            </a:r>
            <a:r>
              <a:rPr sz="1650" i="1" spc="30" dirty="0">
                <a:latin typeface="Times New Roman"/>
                <a:cs typeface="Times New Roman"/>
              </a:rPr>
              <a:t>MD  </a:t>
            </a:r>
            <a:r>
              <a:rPr sz="1650" i="1" spc="10" dirty="0">
                <a:latin typeface="Times New Roman"/>
                <a:cs typeface="Times New Roman"/>
              </a:rPr>
              <a:t>William </a:t>
            </a:r>
            <a:r>
              <a:rPr sz="1650" i="1" spc="5" dirty="0">
                <a:latin typeface="Times New Roman"/>
                <a:cs typeface="Times New Roman"/>
              </a:rPr>
              <a:t>Flynt</a:t>
            </a:r>
            <a:endParaRPr sz="1650">
              <a:latin typeface="Times New Roman"/>
              <a:cs typeface="Times New Roman"/>
            </a:endParaRPr>
          </a:p>
          <a:p>
            <a:pPr marL="354965" marR="347980" indent="-635" algn="ctr">
              <a:lnSpc>
                <a:spcPct val="127800"/>
              </a:lnSpc>
            </a:pPr>
            <a:r>
              <a:rPr sz="1650" i="1" spc="10" dirty="0">
                <a:latin typeface="Times New Roman"/>
                <a:cs typeface="Times New Roman"/>
              </a:rPr>
              <a:t>Charles </a:t>
            </a:r>
            <a:r>
              <a:rPr sz="1650" i="1" spc="15" dirty="0">
                <a:latin typeface="Times New Roman"/>
                <a:cs typeface="Times New Roman"/>
              </a:rPr>
              <a:t>Hunt  Matthew Kane  </a:t>
            </a:r>
            <a:r>
              <a:rPr sz="1650" i="1" spc="10" dirty="0">
                <a:latin typeface="Times New Roman"/>
                <a:cs typeface="Times New Roman"/>
              </a:rPr>
              <a:t>Byrne </a:t>
            </a:r>
            <a:r>
              <a:rPr sz="1650" i="1" spc="15" dirty="0">
                <a:latin typeface="Times New Roman"/>
                <a:cs typeface="Times New Roman"/>
              </a:rPr>
              <a:t>Lee  Jimmy O'Keefe  </a:t>
            </a:r>
            <a:r>
              <a:rPr sz="1650" i="1" spc="10" dirty="0">
                <a:latin typeface="Times New Roman"/>
                <a:cs typeface="Times New Roman"/>
              </a:rPr>
              <a:t>Meriellyn </a:t>
            </a:r>
            <a:r>
              <a:rPr sz="1650" i="1" spc="15" dirty="0">
                <a:latin typeface="Times New Roman"/>
                <a:cs typeface="Times New Roman"/>
              </a:rPr>
              <a:t>Rose  Timothy</a:t>
            </a:r>
            <a:r>
              <a:rPr sz="1650" i="1" spc="-50" dirty="0">
                <a:latin typeface="Times New Roman"/>
                <a:cs typeface="Times New Roman"/>
              </a:rPr>
              <a:t> </a:t>
            </a:r>
            <a:r>
              <a:rPr sz="1650" i="1" spc="10" dirty="0">
                <a:latin typeface="Times New Roman"/>
                <a:cs typeface="Times New Roman"/>
              </a:rPr>
              <a:t>Sasala</a:t>
            </a:r>
            <a:endParaRPr sz="1650">
              <a:latin typeface="Times New Roman"/>
              <a:cs typeface="Times New Roman"/>
            </a:endParaRPr>
          </a:p>
          <a:p>
            <a:pPr marL="243840" marR="236854" algn="ctr">
              <a:lnSpc>
                <a:spcPct val="127800"/>
              </a:lnSpc>
            </a:pPr>
            <a:r>
              <a:rPr sz="1650" i="1" spc="10" dirty="0">
                <a:latin typeface="Times New Roman"/>
                <a:cs typeface="Times New Roman"/>
              </a:rPr>
              <a:t>Sara</a:t>
            </a:r>
            <a:r>
              <a:rPr sz="1650" i="1" spc="-55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Schwedelson  </a:t>
            </a:r>
            <a:r>
              <a:rPr sz="1650" i="1" dirty="0">
                <a:latin typeface="Times New Roman"/>
                <a:cs typeface="Times New Roman"/>
              </a:rPr>
              <a:t>Parrish </a:t>
            </a:r>
            <a:r>
              <a:rPr sz="1650" i="1" spc="15" dirty="0">
                <a:latin typeface="Times New Roman"/>
                <a:cs typeface="Times New Roman"/>
              </a:rPr>
              <a:t>Smith  John </a:t>
            </a:r>
            <a:r>
              <a:rPr sz="1650" i="1" spc="5" dirty="0">
                <a:latin typeface="Times New Roman"/>
                <a:cs typeface="Times New Roman"/>
              </a:rPr>
              <a:t>Steever, </a:t>
            </a:r>
            <a:r>
              <a:rPr sz="1650" i="1" spc="30" dirty="0">
                <a:latin typeface="Times New Roman"/>
                <a:cs typeface="Times New Roman"/>
              </a:rPr>
              <a:t>MD  </a:t>
            </a:r>
            <a:r>
              <a:rPr sz="1650" i="1" spc="10" dirty="0">
                <a:latin typeface="Times New Roman"/>
                <a:cs typeface="Times New Roman"/>
              </a:rPr>
              <a:t>Jendayi</a:t>
            </a:r>
            <a:r>
              <a:rPr sz="1650" i="1" dirty="0">
                <a:latin typeface="Times New Roman"/>
                <a:cs typeface="Times New Roman"/>
              </a:rPr>
              <a:t> </a:t>
            </a:r>
            <a:r>
              <a:rPr sz="1650" i="1" spc="15" dirty="0">
                <a:latin typeface="Times New Roman"/>
                <a:cs typeface="Times New Roman"/>
              </a:rPr>
              <a:t>Waugh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4"/>
            <a:ext cx="11844470" cy="6393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4"/>
            <a:ext cx="8570528" cy="574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4987" y="1037190"/>
            <a:ext cx="5707429" cy="108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 indent="-308610">
              <a:lnSpc>
                <a:spcPct val="100600"/>
              </a:lnSpc>
              <a:spcBef>
                <a:spcPts val="100"/>
              </a:spcBef>
            </a:pPr>
            <a:r>
              <a:rPr spc="-10" dirty="0"/>
              <a:t>We </a:t>
            </a:r>
            <a:r>
              <a:rPr spc="5" dirty="0"/>
              <a:t>expresses </a:t>
            </a:r>
            <a:r>
              <a:rPr spc="10" dirty="0"/>
              <a:t>our </a:t>
            </a:r>
            <a:r>
              <a:rPr dirty="0"/>
              <a:t>gratitude </a:t>
            </a:r>
            <a:r>
              <a:rPr spc="5" dirty="0"/>
              <a:t>for  </a:t>
            </a:r>
            <a:r>
              <a:rPr spc="10" dirty="0"/>
              <a:t>and </a:t>
            </a:r>
            <a:r>
              <a:rPr spc="5" dirty="0"/>
              <a:t>admiration </a:t>
            </a:r>
            <a:r>
              <a:rPr spc="10" dirty="0"/>
              <a:t>of </a:t>
            </a:r>
            <a:r>
              <a:rPr spc="5" dirty="0"/>
              <a:t>the</a:t>
            </a:r>
            <a:r>
              <a:rPr spc="10" dirty="0"/>
              <a:t> 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316" y="2669876"/>
            <a:ext cx="7312025" cy="33400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3550" b="1" i="1" spc="10" dirty="0">
                <a:latin typeface="Times New Roman"/>
                <a:cs typeface="Times New Roman"/>
              </a:rPr>
              <a:t>Dr. Angela</a:t>
            </a:r>
            <a:r>
              <a:rPr sz="3550" b="1" i="1" spc="40" dirty="0">
                <a:latin typeface="Times New Roman"/>
                <a:cs typeface="Times New Roman"/>
              </a:rPr>
              <a:t> </a:t>
            </a:r>
            <a:r>
              <a:rPr sz="3550" b="1" i="1" spc="10" dirty="0">
                <a:latin typeface="Times New Roman"/>
                <a:cs typeface="Times New Roman"/>
              </a:rPr>
              <a:t>Diaz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and </a:t>
            </a:r>
            <a:r>
              <a:rPr sz="3550" i="1" spc="5" dirty="0">
                <a:latin typeface="Times New Roman"/>
                <a:cs typeface="Times New Roman"/>
              </a:rPr>
              <a:t>the </a:t>
            </a:r>
            <a:r>
              <a:rPr sz="3550" i="1" dirty="0">
                <a:latin typeface="Times New Roman"/>
                <a:cs typeface="Times New Roman"/>
              </a:rPr>
              <a:t>entire staff </a:t>
            </a:r>
            <a:r>
              <a:rPr sz="3550" i="1" spc="10" dirty="0">
                <a:latin typeface="Times New Roman"/>
                <a:cs typeface="Times New Roman"/>
              </a:rPr>
              <a:t>at</a:t>
            </a:r>
            <a:r>
              <a:rPr sz="3550" i="1" spc="30" dirty="0">
                <a:latin typeface="Times New Roman"/>
                <a:cs typeface="Times New Roman"/>
              </a:rPr>
              <a:t> </a:t>
            </a:r>
            <a:r>
              <a:rPr sz="3550" i="1" spc="5" dirty="0">
                <a:latin typeface="Times New Roman"/>
                <a:cs typeface="Times New Roman"/>
              </a:rPr>
              <a:t>the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b="1" i="1" spc="10" dirty="0">
                <a:latin typeface="Times New Roman"/>
                <a:cs typeface="Times New Roman"/>
              </a:rPr>
              <a:t>Mount </a:t>
            </a:r>
            <a:r>
              <a:rPr sz="3550" b="1" i="1" spc="5" dirty="0">
                <a:latin typeface="Times New Roman"/>
                <a:cs typeface="Times New Roman"/>
              </a:rPr>
              <a:t>Sinai Adolescent </a:t>
            </a:r>
            <a:r>
              <a:rPr sz="3550" b="1" i="1" dirty="0">
                <a:latin typeface="Times New Roman"/>
                <a:cs typeface="Times New Roman"/>
              </a:rPr>
              <a:t>Health</a:t>
            </a:r>
            <a:r>
              <a:rPr sz="3550" b="1" i="1" spc="30" dirty="0">
                <a:latin typeface="Times New Roman"/>
                <a:cs typeface="Times New Roman"/>
              </a:rPr>
              <a:t> </a:t>
            </a:r>
            <a:r>
              <a:rPr sz="3550" b="1" i="1" spc="5" dirty="0">
                <a:latin typeface="Times New Roman"/>
                <a:cs typeface="Times New Roman"/>
              </a:rPr>
              <a:t>Center</a:t>
            </a:r>
            <a:endParaRPr sz="355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z="3550" i="1" spc="10" dirty="0">
                <a:latin typeface="Times New Roman"/>
                <a:cs typeface="Times New Roman"/>
              </a:rPr>
              <a:t>do </a:t>
            </a:r>
            <a:r>
              <a:rPr sz="3550" i="1" spc="5" dirty="0">
                <a:latin typeface="Times New Roman"/>
                <a:cs typeface="Times New Roman"/>
              </a:rPr>
              <a:t>for the youth </a:t>
            </a:r>
            <a:r>
              <a:rPr sz="3550" i="1" dirty="0">
                <a:latin typeface="Times New Roman"/>
                <a:cs typeface="Times New Roman"/>
              </a:rPr>
              <a:t>in </a:t>
            </a:r>
            <a:r>
              <a:rPr sz="3550" i="1" spc="10" dirty="0">
                <a:latin typeface="Times New Roman"/>
                <a:cs typeface="Times New Roman"/>
              </a:rPr>
              <a:t>our</a:t>
            </a:r>
            <a:r>
              <a:rPr sz="3550" i="1" spc="45" dirty="0">
                <a:latin typeface="Times New Roman"/>
                <a:cs typeface="Times New Roman"/>
              </a:rPr>
              <a:t> </a:t>
            </a:r>
            <a:r>
              <a:rPr sz="3550" i="1" spc="10" dirty="0">
                <a:latin typeface="Times New Roman"/>
                <a:cs typeface="Times New Roman"/>
              </a:rPr>
              <a:t>community!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86360" algn="ctr"/>
            <a:r>
              <a:rPr sz="3650" b="1" i="1" spc="20" dirty="0">
                <a:latin typeface="Times New Roman"/>
                <a:cs typeface="Times New Roman"/>
              </a:rPr>
              <a:t>The Cullman/Sicher</a:t>
            </a:r>
            <a:r>
              <a:rPr sz="3650" b="1" i="1" spc="-75" dirty="0">
                <a:latin typeface="Times New Roman"/>
                <a:cs typeface="Times New Roman"/>
              </a:rPr>
              <a:t> </a:t>
            </a:r>
            <a:r>
              <a:rPr sz="3650" b="1" i="1" spc="30" dirty="0">
                <a:latin typeface="Times New Roman"/>
                <a:cs typeface="Times New Roman"/>
              </a:rPr>
              <a:t>Family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254" y="158555"/>
            <a:ext cx="11844470" cy="639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225" y="809915"/>
            <a:ext cx="8570528" cy="574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712</Words>
  <Application>Microsoft Office PowerPoint</Application>
  <PresentationFormat>Widescreen</PresentationFormat>
  <Paragraphs>141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Calibri</vt:lpstr>
      <vt:lpstr>Times New Roman</vt:lpstr>
      <vt:lpstr>Office Theme</vt:lpstr>
      <vt:lpstr>Mount Sinai Adolescent Health Center</vt:lpstr>
      <vt:lpstr>PowerPoint Presentation</vt:lpstr>
      <vt:lpstr>PowerPoint Presentation</vt:lpstr>
      <vt:lpstr>PowerPoint Presentation</vt:lpstr>
      <vt:lpstr>CHEER THE</vt:lpstr>
      <vt:lpstr>Congratulations to Angela and her amazing staff</vt:lpstr>
      <vt:lpstr>PowerPoint Presentation</vt:lpstr>
      <vt:lpstr>We expresses our gratitude for  and admiration of the work</vt:lpstr>
      <vt:lpstr>PowerPoint Presentation</vt:lpstr>
      <vt:lpstr>PowerPoint Presentation</vt:lpstr>
      <vt:lpstr>Congratulations to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behalf of Dr. Raja Flores and the Department of Thoracic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 Angela and Team!</vt:lpstr>
      <vt:lpstr>PowerPoint Presentation</vt:lpstr>
      <vt:lpstr>PowerPoint Presentation</vt:lpstr>
      <vt:lpstr>PowerPoint Presentation</vt:lpstr>
      <vt:lpstr>PowerPoint Presentation</vt:lpstr>
      <vt:lpstr>Congratulations on  your incredible patient care</vt:lpstr>
      <vt:lpstr>Congratulations and thank you  to Gary Butts, MD</vt:lpstr>
      <vt:lpstr>PowerPoint Presentation</vt:lpstr>
      <vt:lpstr>Congratulations to Dr. Diaz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 to an incredible couple</vt:lpstr>
      <vt:lpstr>In honor of</vt:lpstr>
      <vt:lpstr>We love and congratulate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our 2018 TCS New York City Marathon Team! Run For Teens (MSAHC)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Sinai Adolescent Health Center</dc:title>
  <cp:lastModifiedBy>richard levitas</cp:lastModifiedBy>
  <cp:revision>1</cp:revision>
  <dcterms:created xsi:type="dcterms:W3CDTF">2018-10-29T18:29:11Z</dcterms:created>
  <dcterms:modified xsi:type="dcterms:W3CDTF">2018-10-29T18:31:34Z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2018-10-29T00:00:00Z</vt:filetime>
  </property>
  <property fmtid="{D5CDD505-2E9C-101B-9397-08002B2CF9AE}" pid="3" name="Creator">
    <vt:lpwstr>Pdfcrowd - online HTML to PDF API - http://pdfcrowd.com</vt:lpwstr>
  </property>
  <property fmtid="{D5CDD505-2E9C-101B-9397-08002B2CF9AE}" pid="4" name="LastSaved">
    <vt:filetime>2018-10-29T00:00:00Z</vt:filetime>
  </property>
</Properties>
</file>